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295" r:id="rId3"/>
    <p:sldId id="288" r:id="rId4"/>
    <p:sldId id="310" r:id="rId5"/>
    <p:sldId id="311" r:id="rId6"/>
    <p:sldId id="316" r:id="rId7"/>
    <p:sldId id="309" r:id="rId8"/>
    <p:sldId id="307" r:id="rId9"/>
    <p:sldId id="317" r:id="rId10"/>
    <p:sldId id="318" r:id="rId11"/>
    <p:sldId id="303" r:id="rId12"/>
    <p:sldId id="319" r:id="rId13"/>
    <p:sldId id="293" r:id="rId14"/>
    <p:sldId id="315" r:id="rId15"/>
    <p:sldId id="314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00"/>
    <a:srgbClr val="FF505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ALPC01.crpc.fr\PLACIDO_NA_DirAgriculture$\Operationnel\03_InstallationTransmission\R&#233;union\CRIT\2022%20CRIT\CRIT%20sept%202022\graph%20expo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ALPC01.crpc.fr\PLACIDO_NA_DirAgriculture$\Operationnel\03_InstallationTransmission\R&#233;union\CRIT\2022%20CRIT\CRIT%20sept%202022\graph%20expor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/>
              <a:t>Montant moyen DNJA  par OTEX/zone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'€ DNJA OTEX Zone'!$A$52:$A$79</c:f>
              <c:strCache>
                <c:ptCount val="28"/>
                <c:pt idx="0">
                  <c:v>caprin ZM</c:v>
                </c:pt>
                <c:pt idx="1">
                  <c:v>polyculture élevage ZM</c:v>
                </c:pt>
                <c:pt idx="2">
                  <c:v>poly élevage/élevage orientation herbe ZM</c:v>
                </c:pt>
                <c:pt idx="3">
                  <c:v>bovin ZM</c:v>
                </c:pt>
                <c:pt idx="4">
                  <c:v>ovin ZM</c:v>
                </c:pt>
                <c:pt idx="5">
                  <c:v>polyculture élevage ZD</c:v>
                </c:pt>
                <c:pt idx="6">
                  <c:v>caprin ZD</c:v>
                </c:pt>
                <c:pt idx="7">
                  <c:v>bovin ZD</c:v>
                </c:pt>
                <c:pt idx="8">
                  <c:v>poly élevage/élevage orientation herbe ZD</c:v>
                </c:pt>
                <c:pt idx="9">
                  <c:v>ovin ZD</c:v>
                </c:pt>
                <c:pt idx="10">
                  <c:v>polyculture élevage ZP</c:v>
                </c:pt>
                <c:pt idx="11">
                  <c:v>caprin ZP</c:v>
                </c:pt>
                <c:pt idx="12">
                  <c:v>poly élevage/élevage orientation herbe ZP</c:v>
                </c:pt>
                <c:pt idx="13">
                  <c:v>bovin ZP</c:v>
                </c:pt>
                <c:pt idx="14">
                  <c:v>ovin ZP</c:v>
                </c:pt>
                <c:pt idx="15">
                  <c:v>Elevage Non herbivore ZM</c:v>
                </c:pt>
                <c:pt idx="16">
                  <c:v>Viticulture ZM</c:v>
                </c:pt>
                <c:pt idx="17">
                  <c:v>Elevage Non herbivore ZD</c:v>
                </c:pt>
                <c:pt idx="18">
                  <c:v>Grandes cultures/polyculture ZM</c:v>
                </c:pt>
                <c:pt idx="19">
                  <c:v>Viticulture ZD</c:v>
                </c:pt>
                <c:pt idx="20">
                  <c:v>Elevage Non herbivore ZP</c:v>
                </c:pt>
                <c:pt idx="21">
                  <c:v>Grandes cultures/polyculture ZD</c:v>
                </c:pt>
                <c:pt idx="22">
                  <c:v>Arbo maraichage, leg plein champ, PPAM ZM</c:v>
                </c:pt>
                <c:pt idx="23">
                  <c:v>Viticulture ZP</c:v>
                </c:pt>
                <c:pt idx="24">
                  <c:v>Grandes cultures/polyculture ZP</c:v>
                </c:pt>
                <c:pt idx="25">
                  <c:v>Arbo maraichage, leg plein champ, PPAM ZD</c:v>
                </c:pt>
                <c:pt idx="26">
                  <c:v>Arbo maraichage, leg plein champ, PPAM ZP</c:v>
                </c:pt>
                <c:pt idx="27">
                  <c:v>Autres (toute zone)</c:v>
                </c:pt>
              </c:strCache>
            </c:strRef>
          </c:cat>
          <c:val>
            <c:numRef>
              <c:f>'€ DNJA OTEX Zone'!$B$52:$B$79</c:f>
              <c:numCache>
                <c:formatCode>General</c:formatCode>
                <c:ptCount val="28"/>
                <c:pt idx="0">
                  <c:v>43910</c:v>
                </c:pt>
                <c:pt idx="1">
                  <c:v>43910</c:v>
                </c:pt>
                <c:pt idx="2">
                  <c:v>43360</c:v>
                </c:pt>
                <c:pt idx="3">
                  <c:v>43360</c:v>
                </c:pt>
                <c:pt idx="4">
                  <c:v>42810</c:v>
                </c:pt>
                <c:pt idx="5">
                  <c:v>41910</c:v>
                </c:pt>
                <c:pt idx="6">
                  <c:v>41910</c:v>
                </c:pt>
                <c:pt idx="7">
                  <c:v>41360</c:v>
                </c:pt>
                <c:pt idx="8">
                  <c:v>41360</c:v>
                </c:pt>
                <c:pt idx="9">
                  <c:v>40810</c:v>
                </c:pt>
                <c:pt idx="10">
                  <c:v>39910</c:v>
                </c:pt>
                <c:pt idx="11">
                  <c:v>39910</c:v>
                </c:pt>
                <c:pt idx="12">
                  <c:v>39360</c:v>
                </c:pt>
                <c:pt idx="13">
                  <c:v>39360</c:v>
                </c:pt>
                <c:pt idx="14">
                  <c:v>38810</c:v>
                </c:pt>
                <c:pt idx="15">
                  <c:v>35560</c:v>
                </c:pt>
                <c:pt idx="16">
                  <c:v>33910</c:v>
                </c:pt>
                <c:pt idx="17">
                  <c:v>33560</c:v>
                </c:pt>
                <c:pt idx="18">
                  <c:v>33010</c:v>
                </c:pt>
                <c:pt idx="19">
                  <c:v>31910</c:v>
                </c:pt>
                <c:pt idx="20">
                  <c:v>31560</c:v>
                </c:pt>
                <c:pt idx="21">
                  <c:v>30760</c:v>
                </c:pt>
                <c:pt idx="22">
                  <c:v>30660</c:v>
                </c:pt>
                <c:pt idx="23">
                  <c:v>29910</c:v>
                </c:pt>
                <c:pt idx="24">
                  <c:v>28760</c:v>
                </c:pt>
                <c:pt idx="25">
                  <c:v>28660</c:v>
                </c:pt>
                <c:pt idx="26">
                  <c:v>26660</c:v>
                </c:pt>
                <c:pt idx="2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702776"/>
        <c:axId val="114115096"/>
      </c:barChart>
      <c:catAx>
        <c:axId val="113702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115096"/>
        <c:crosses val="autoZero"/>
        <c:auto val="1"/>
        <c:lblAlgn val="ctr"/>
        <c:lblOffset val="100"/>
        <c:noMultiLvlLbl val="0"/>
      </c:catAx>
      <c:valAx>
        <c:axId val="114115096"/>
        <c:scaling>
          <c:orientation val="minMax"/>
          <c:max val="45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702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DNJA</a:t>
            </a:r>
            <a:r>
              <a:rPr lang="fr-FR" dirty="0"/>
              <a:t> versus 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DJA</a:t>
            </a:r>
            <a:r>
              <a:rPr lang="fr-FR" dirty="0"/>
              <a:t> : moyennes par OTEX (en €)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4683543307086612"/>
          <c:y val="7.9170164125872217E-2"/>
          <c:w val="0.61790559930008759"/>
          <c:h val="0.800827508851765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'Gain € OTEX'!$B$58</c:f>
              <c:strCache>
                <c:ptCount val="1"/>
                <c:pt idx="0">
                  <c:v>DJA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'Gain € OTEX'!$A$59:$A$68</c:f>
              <c:strCache>
                <c:ptCount val="10"/>
                <c:pt idx="0">
                  <c:v>caprin</c:v>
                </c:pt>
                <c:pt idx="1">
                  <c:v>polyculture élevage</c:v>
                </c:pt>
                <c:pt idx="2">
                  <c:v>bovin</c:v>
                </c:pt>
                <c:pt idx="3">
                  <c:v>poly élevage/élevage orientation herbe</c:v>
                </c:pt>
                <c:pt idx="4">
                  <c:v>ovin</c:v>
                </c:pt>
                <c:pt idx="5">
                  <c:v>Elevage Non herbivore </c:v>
                </c:pt>
                <c:pt idx="6">
                  <c:v>Viticulture</c:v>
                </c:pt>
                <c:pt idx="7">
                  <c:v>Grandes cultures/polyculture</c:v>
                </c:pt>
                <c:pt idx="8">
                  <c:v>Arbo maraichage, leg plein champ, PPAM</c:v>
                </c:pt>
                <c:pt idx="9">
                  <c:v>Autre</c:v>
                </c:pt>
              </c:strCache>
            </c:strRef>
          </c:cat>
          <c:val>
            <c:numRef>
              <c:f>'Gain € OTEX'!$B$59:$B$68</c:f>
              <c:numCache>
                <c:formatCode>General</c:formatCode>
                <c:ptCount val="10"/>
                <c:pt idx="0">
                  <c:v>29185</c:v>
                </c:pt>
                <c:pt idx="1">
                  <c:v>26347</c:v>
                </c:pt>
                <c:pt idx="2">
                  <c:v>33830</c:v>
                </c:pt>
                <c:pt idx="3">
                  <c:v>39096</c:v>
                </c:pt>
                <c:pt idx="4">
                  <c:v>36165</c:v>
                </c:pt>
                <c:pt idx="5">
                  <c:v>30637</c:v>
                </c:pt>
                <c:pt idx="6">
                  <c:v>26650</c:v>
                </c:pt>
                <c:pt idx="7">
                  <c:v>23562</c:v>
                </c:pt>
                <c:pt idx="8">
                  <c:v>24184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'Gain € OTEX'!$C$58</c:f>
              <c:strCache>
                <c:ptCount val="1"/>
                <c:pt idx="0">
                  <c:v>DNJA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'Gain € OTEX'!$A$59:$A$68</c:f>
              <c:strCache>
                <c:ptCount val="10"/>
                <c:pt idx="0">
                  <c:v>caprin</c:v>
                </c:pt>
                <c:pt idx="1">
                  <c:v>polyculture élevage</c:v>
                </c:pt>
                <c:pt idx="2">
                  <c:v>bovin</c:v>
                </c:pt>
                <c:pt idx="3">
                  <c:v>poly élevage/élevage orientation herbe</c:v>
                </c:pt>
                <c:pt idx="4">
                  <c:v>ovin</c:v>
                </c:pt>
                <c:pt idx="5">
                  <c:v>Elevage Non herbivore </c:v>
                </c:pt>
                <c:pt idx="6">
                  <c:v>Viticulture</c:v>
                </c:pt>
                <c:pt idx="7">
                  <c:v>Grandes cultures/polyculture</c:v>
                </c:pt>
                <c:pt idx="8">
                  <c:v>Arbo maraichage, leg plein champ, PPAM</c:v>
                </c:pt>
                <c:pt idx="9">
                  <c:v>Autre</c:v>
                </c:pt>
              </c:strCache>
            </c:strRef>
          </c:cat>
          <c:val>
            <c:numRef>
              <c:f>'Gain € OTEX'!$C$59:$C$68</c:f>
              <c:numCache>
                <c:formatCode>0.00</c:formatCode>
                <c:ptCount val="10"/>
                <c:pt idx="0">
                  <c:v>41910</c:v>
                </c:pt>
                <c:pt idx="1">
                  <c:v>41910</c:v>
                </c:pt>
                <c:pt idx="2">
                  <c:v>41360</c:v>
                </c:pt>
                <c:pt idx="3">
                  <c:v>41360</c:v>
                </c:pt>
                <c:pt idx="4">
                  <c:v>40760</c:v>
                </c:pt>
                <c:pt idx="5">
                  <c:v>33560</c:v>
                </c:pt>
                <c:pt idx="6">
                  <c:v>31910</c:v>
                </c:pt>
                <c:pt idx="7">
                  <c:v>30760</c:v>
                </c:pt>
                <c:pt idx="8">
                  <c:v>28660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795312"/>
        <c:axId val="114795696"/>
      </c:barChart>
      <c:catAx>
        <c:axId val="11479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795696"/>
        <c:crosses val="autoZero"/>
        <c:auto val="1"/>
        <c:lblAlgn val="ctr"/>
        <c:lblOffset val="100"/>
        <c:noMultiLvlLbl val="0"/>
      </c:catAx>
      <c:valAx>
        <c:axId val="114795696"/>
        <c:scaling>
          <c:orientation val="minMax"/>
          <c:max val="44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795312"/>
        <c:crosses val="autoZero"/>
        <c:crossBetween val="between"/>
        <c:min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403937007874033E-2"/>
          <c:y val="0.93289033722432413"/>
          <c:w val="0.12519212598425197"/>
          <c:h val="4.9518481821061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C329F-C22F-4106-B61E-8BA4F92A5FB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3AF4CE-BAE6-427F-9164-98B28A920712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Porteur</a:t>
          </a:r>
          <a:endParaRPr lang="fr-FR" sz="2000" dirty="0">
            <a:solidFill>
              <a:schemeClr val="tx1"/>
            </a:solidFill>
          </a:endParaRPr>
        </a:p>
      </dgm:t>
    </dgm:pt>
    <dgm:pt modelId="{D050BB18-B2F1-43EC-A318-341B027914B9}" type="parTrans" cxnId="{E181A409-A54C-4C89-A7DD-C43CD0ADF8E4}">
      <dgm:prSet/>
      <dgm:spPr/>
      <dgm:t>
        <a:bodyPr/>
        <a:lstStyle/>
        <a:p>
          <a:endParaRPr lang="fr-FR" sz="2000"/>
        </a:p>
      </dgm:t>
    </dgm:pt>
    <dgm:pt modelId="{92F67444-E36F-463E-99B9-64A040352A6A}" type="sibTrans" cxnId="{E181A409-A54C-4C89-A7DD-C43CD0ADF8E4}">
      <dgm:prSet/>
      <dgm:spPr/>
      <dgm:t>
        <a:bodyPr/>
        <a:lstStyle/>
        <a:p>
          <a:endParaRPr lang="fr-FR" sz="2000"/>
        </a:p>
      </dgm:t>
    </dgm:pt>
    <dgm:pt modelId="{7A49CCB5-C223-4121-BCA5-FED257CD5FB3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Cellules PI</a:t>
          </a:r>
          <a:endParaRPr lang="fr-FR" sz="2000" dirty="0">
            <a:solidFill>
              <a:schemeClr val="tx1"/>
            </a:solidFill>
          </a:endParaRPr>
        </a:p>
      </dgm:t>
    </dgm:pt>
    <dgm:pt modelId="{70E7F39E-F992-425F-8D94-89807D36C487}" type="parTrans" cxnId="{5FF813DB-0FA6-482A-A320-B4D2F525EABF}">
      <dgm:prSet/>
      <dgm:spPr/>
      <dgm:t>
        <a:bodyPr/>
        <a:lstStyle/>
        <a:p>
          <a:endParaRPr lang="fr-FR" sz="2000"/>
        </a:p>
      </dgm:t>
    </dgm:pt>
    <dgm:pt modelId="{2F04885A-1698-4066-B537-4E4D734B5B03}" type="sibTrans" cxnId="{5FF813DB-0FA6-482A-A320-B4D2F525EABF}">
      <dgm:prSet/>
      <dgm:spPr/>
      <dgm:t>
        <a:bodyPr/>
        <a:lstStyle/>
        <a:p>
          <a:endParaRPr lang="fr-FR" sz="2000"/>
        </a:p>
      </dgm:t>
    </dgm:pt>
    <dgm:pt modelId="{1146BA0A-B8E2-430B-AE21-F8A97DEAA5CE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Programmation</a:t>
          </a:r>
          <a:endParaRPr lang="fr-FR" sz="2000" dirty="0">
            <a:solidFill>
              <a:schemeClr val="tx1"/>
            </a:solidFill>
          </a:endParaRPr>
        </a:p>
      </dgm:t>
    </dgm:pt>
    <dgm:pt modelId="{EA00D378-1264-4E7C-B33E-84031A9C7E9B}" type="parTrans" cxnId="{A35DC6C3-C40F-49B2-8915-B1B233D5613B}">
      <dgm:prSet/>
      <dgm:spPr/>
      <dgm:t>
        <a:bodyPr/>
        <a:lstStyle/>
        <a:p>
          <a:endParaRPr lang="fr-FR" sz="2000"/>
        </a:p>
      </dgm:t>
    </dgm:pt>
    <dgm:pt modelId="{3A5D17E4-C3DC-4CAF-A2E3-36916B0B9523}" type="sibTrans" cxnId="{A35DC6C3-C40F-49B2-8915-B1B233D5613B}">
      <dgm:prSet/>
      <dgm:spPr/>
      <dgm:t>
        <a:bodyPr/>
        <a:lstStyle/>
        <a:p>
          <a:endParaRPr lang="fr-FR" sz="2000"/>
        </a:p>
      </dgm:t>
    </dgm:pt>
    <dgm:pt modelId="{8E2C1881-F7FA-4F90-9864-FEF6846CE42A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Région</a:t>
          </a:r>
          <a:endParaRPr lang="fr-FR" sz="2000" dirty="0">
            <a:solidFill>
              <a:schemeClr val="tx1"/>
            </a:solidFill>
          </a:endParaRPr>
        </a:p>
      </dgm:t>
    </dgm:pt>
    <dgm:pt modelId="{58874025-3816-48E3-94EE-DE08F95EC5D7}" type="parTrans" cxnId="{B476BAA5-AB76-4B84-B116-B76636DACEFF}">
      <dgm:prSet/>
      <dgm:spPr/>
      <dgm:t>
        <a:bodyPr/>
        <a:lstStyle/>
        <a:p>
          <a:endParaRPr lang="fr-FR" sz="2000"/>
        </a:p>
      </dgm:t>
    </dgm:pt>
    <dgm:pt modelId="{A1DFE4B3-ED3F-42E9-9FCD-8212BDBBEC2D}" type="sibTrans" cxnId="{B476BAA5-AB76-4B84-B116-B76636DACEFF}">
      <dgm:prSet/>
      <dgm:spPr/>
      <dgm:t>
        <a:bodyPr/>
        <a:lstStyle/>
        <a:p>
          <a:endParaRPr lang="fr-FR" sz="2000"/>
        </a:p>
      </dgm:t>
    </dgm:pt>
    <dgm:pt modelId="{122D747E-A766-46E7-93CD-708F6E472E1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CP/ ICP</a:t>
          </a:r>
          <a:endParaRPr lang="fr-FR" sz="2000" dirty="0">
            <a:solidFill>
              <a:schemeClr val="tx1"/>
            </a:solidFill>
          </a:endParaRPr>
        </a:p>
      </dgm:t>
    </dgm:pt>
    <dgm:pt modelId="{8637CF35-974A-4BCD-B8B1-5F023B832D1B}" type="parTrans" cxnId="{1D65E6DD-0DDA-4008-BF52-28C8AB91250D}">
      <dgm:prSet/>
      <dgm:spPr/>
      <dgm:t>
        <a:bodyPr/>
        <a:lstStyle/>
        <a:p>
          <a:endParaRPr lang="fr-FR" sz="2000"/>
        </a:p>
      </dgm:t>
    </dgm:pt>
    <dgm:pt modelId="{DB6E0868-A6AB-4870-8E8F-4425CDCF6D47}" type="sibTrans" cxnId="{1D65E6DD-0DDA-4008-BF52-28C8AB91250D}">
      <dgm:prSet/>
      <dgm:spPr/>
      <dgm:t>
        <a:bodyPr/>
        <a:lstStyle/>
        <a:p>
          <a:endParaRPr lang="fr-FR" sz="2000"/>
        </a:p>
      </dgm:t>
    </dgm:pt>
    <dgm:pt modelId="{CF18AF55-CE10-45C3-AD97-C67E5E4D9972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Pré-instruction</a:t>
          </a:r>
          <a:endParaRPr lang="fr-FR" sz="2000" dirty="0">
            <a:solidFill>
              <a:schemeClr val="tx1"/>
            </a:solidFill>
          </a:endParaRPr>
        </a:p>
      </dgm:t>
    </dgm:pt>
    <dgm:pt modelId="{2290CE2B-EDE0-4993-A04D-13213AAD3450}" type="parTrans" cxnId="{04BB2987-E46B-4B31-95A3-0B8CA2707675}">
      <dgm:prSet/>
      <dgm:spPr/>
      <dgm:t>
        <a:bodyPr/>
        <a:lstStyle/>
        <a:p>
          <a:endParaRPr lang="fr-FR"/>
        </a:p>
      </dgm:t>
    </dgm:pt>
    <dgm:pt modelId="{DC9D60AF-F4A5-4931-B5AA-BADCC1D40C99}" type="sibTrans" cxnId="{04BB2987-E46B-4B31-95A3-0B8CA2707675}">
      <dgm:prSet/>
      <dgm:spPr/>
      <dgm:t>
        <a:bodyPr/>
        <a:lstStyle/>
        <a:p>
          <a:endParaRPr lang="fr-FR"/>
        </a:p>
      </dgm:t>
    </dgm:pt>
    <dgm:pt modelId="{6E0CA486-F6EE-4DF6-A0B3-33F752F934A3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Instruction</a:t>
          </a:r>
          <a:endParaRPr lang="fr-FR" sz="2000" dirty="0">
            <a:solidFill>
              <a:schemeClr val="tx1"/>
            </a:solidFill>
          </a:endParaRPr>
        </a:p>
      </dgm:t>
    </dgm:pt>
    <dgm:pt modelId="{868A1C60-4124-4CAA-930B-BA2B78FAC307}" type="parTrans" cxnId="{862A569D-9EF5-4DA7-AA39-3BA66D7779C3}">
      <dgm:prSet/>
      <dgm:spPr/>
      <dgm:t>
        <a:bodyPr/>
        <a:lstStyle/>
        <a:p>
          <a:endParaRPr lang="fr-FR"/>
        </a:p>
      </dgm:t>
    </dgm:pt>
    <dgm:pt modelId="{B64DA827-566A-4008-AAB0-E6D51D98D06D}" type="sibTrans" cxnId="{862A569D-9EF5-4DA7-AA39-3BA66D7779C3}">
      <dgm:prSet/>
      <dgm:spPr/>
      <dgm:t>
        <a:bodyPr/>
        <a:lstStyle/>
        <a:p>
          <a:endParaRPr lang="fr-FR"/>
        </a:p>
      </dgm:t>
    </dgm:pt>
    <dgm:pt modelId="{F28B247A-7611-4752-BCB7-8538A44E325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Cellules PI</a:t>
          </a:r>
          <a:endParaRPr lang="fr-FR" sz="2000" dirty="0">
            <a:solidFill>
              <a:schemeClr val="tx1"/>
            </a:solidFill>
          </a:endParaRPr>
        </a:p>
      </dgm:t>
    </dgm:pt>
    <dgm:pt modelId="{D7B90FE2-14D6-4009-8E39-CDB17BEA40E7}" type="parTrans" cxnId="{74D460B2-3A90-44C2-8285-F028BF29255E}">
      <dgm:prSet/>
      <dgm:spPr/>
      <dgm:t>
        <a:bodyPr/>
        <a:lstStyle/>
        <a:p>
          <a:endParaRPr lang="fr-FR"/>
        </a:p>
      </dgm:t>
    </dgm:pt>
    <dgm:pt modelId="{A08FA0C4-6E32-4097-ADAA-DBC7BE3DAED7}" type="sibTrans" cxnId="{74D460B2-3A90-44C2-8285-F028BF29255E}">
      <dgm:prSet/>
      <dgm:spPr/>
      <dgm:t>
        <a:bodyPr/>
        <a:lstStyle/>
        <a:p>
          <a:endParaRPr lang="fr-FR"/>
        </a:p>
      </dgm:t>
    </dgm:pt>
    <dgm:pt modelId="{962FA435-631D-48B5-876B-932F290E6CB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Région</a:t>
          </a:r>
          <a:endParaRPr lang="fr-FR" sz="2000" dirty="0">
            <a:solidFill>
              <a:schemeClr val="tx1"/>
            </a:solidFill>
          </a:endParaRPr>
        </a:p>
      </dgm:t>
    </dgm:pt>
    <dgm:pt modelId="{2F337389-233D-4842-9075-19F43D4E72DA}" type="parTrans" cxnId="{C1396208-BCB2-4329-B8BA-2B788A38078B}">
      <dgm:prSet/>
      <dgm:spPr/>
      <dgm:t>
        <a:bodyPr/>
        <a:lstStyle/>
        <a:p>
          <a:endParaRPr lang="fr-FR"/>
        </a:p>
      </dgm:t>
    </dgm:pt>
    <dgm:pt modelId="{CADA3111-61BA-45E6-844E-4E3F01645D5B}" type="sibTrans" cxnId="{C1396208-BCB2-4329-B8BA-2B788A38078B}">
      <dgm:prSet/>
      <dgm:spPr/>
      <dgm:t>
        <a:bodyPr/>
        <a:lstStyle/>
        <a:p>
          <a:endParaRPr lang="fr-FR"/>
        </a:p>
      </dgm:t>
    </dgm:pt>
    <dgm:pt modelId="{877487A0-E40E-4714-80DD-4FFEFA1375D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ASP</a:t>
          </a:r>
          <a:endParaRPr lang="fr-FR" sz="2000" dirty="0">
            <a:solidFill>
              <a:schemeClr val="tx1"/>
            </a:solidFill>
          </a:endParaRPr>
        </a:p>
      </dgm:t>
    </dgm:pt>
    <dgm:pt modelId="{D49EEF92-C2E1-4E56-B7F1-B3E4C4CBB998}" type="parTrans" cxnId="{DBC3F403-3B9A-4F59-AD07-F0BD6050C19F}">
      <dgm:prSet/>
      <dgm:spPr/>
      <dgm:t>
        <a:bodyPr/>
        <a:lstStyle/>
        <a:p>
          <a:endParaRPr lang="fr-FR"/>
        </a:p>
      </dgm:t>
    </dgm:pt>
    <dgm:pt modelId="{FF90A65F-CA67-4405-BCAC-674E57558358}" type="sibTrans" cxnId="{DBC3F403-3B9A-4F59-AD07-F0BD6050C19F}">
      <dgm:prSet/>
      <dgm:spPr/>
      <dgm:t>
        <a:bodyPr/>
        <a:lstStyle/>
        <a:p>
          <a:endParaRPr lang="fr-FR"/>
        </a:p>
      </dgm:t>
    </dgm:pt>
    <dgm:pt modelId="{38DFF0B2-C46E-49AE-AC20-F2DCAD5A2A5B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Paiement</a:t>
          </a:r>
          <a:endParaRPr lang="fr-FR" sz="2000" dirty="0">
            <a:solidFill>
              <a:schemeClr val="tx1"/>
            </a:solidFill>
          </a:endParaRPr>
        </a:p>
      </dgm:t>
    </dgm:pt>
    <dgm:pt modelId="{1C39C1A6-B493-4297-A401-1646C5ECB50A}" type="parTrans" cxnId="{8E2A4490-273F-4DA3-A48B-846E4CEB1291}">
      <dgm:prSet/>
      <dgm:spPr/>
      <dgm:t>
        <a:bodyPr/>
        <a:lstStyle/>
        <a:p>
          <a:endParaRPr lang="fr-FR"/>
        </a:p>
      </dgm:t>
    </dgm:pt>
    <dgm:pt modelId="{A47B3429-FF13-4BC3-B8E9-79A04A5977D8}" type="sibTrans" cxnId="{8E2A4490-273F-4DA3-A48B-846E4CEB1291}">
      <dgm:prSet/>
      <dgm:spPr/>
      <dgm:t>
        <a:bodyPr/>
        <a:lstStyle/>
        <a:p>
          <a:endParaRPr lang="fr-FR"/>
        </a:p>
      </dgm:t>
    </dgm:pt>
    <dgm:pt modelId="{02834F61-AFD2-4F12-B979-8149FDBA0D3A}">
      <dgm:prSet phldrT="[Texte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2000" smtClean="0">
              <a:solidFill>
                <a:schemeClr val="tx1"/>
              </a:solidFill>
            </a:rPr>
            <a:t>Instruction</a:t>
          </a:r>
          <a:endParaRPr lang="fr-FR" sz="2000" dirty="0">
            <a:solidFill>
              <a:schemeClr val="tx1"/>
            </a:solidFill>
          </a:endParaRPr>
        </a:p>
      </dgm:t>
    </dgm:pt>
    <dgm:pt modelId="{D8389BE5-F880-4C19-B3F2-BAEAD3D0D726}" type="parTrans" cxnId="{07973E81-0D4D-41CF-8C47-B5CDAD90C68C}">
      <dgm:prSet/>
      <dgm:spPr/>
      <dgm:t>
        <a:bodyPr/>
        <a:lstStyle/>
        <a:p>
          <a:endParaRPr lang="fr-FR"/>
        </a:p>
      </dgm:t>
    </dgm:pt>
    <dgm:pt modelId="{EC894BD6-64E7-4D4A-B9C6-1DB77763B364}" type="sibTrans" cxnId="{07973E81-0D4D-41CF-8C47-B5CDAD90C68C}">
      <dgm:prSet/>
      <dgm:spPr/>
      <dgm:t>
        <a:bodyPr/>
        <a:lstStyle/>
        <a:p>
          <a:endParaRPr lang="fr-FR"/>
        </a:p>
      </dgm:t>
    </dgm:pt>
    <dgm:pt modelId="{F7AD0E2C-236A-4F95-B0C0-DEE285ADBDF2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Demande</a:t>
          </a:r>
          <a:endParaRPr lang="fr-FR" sz="2000" dirty="0">
            <a:solidFill>
              <a:schemeClr val="tx1"/>
            </a:solidFill>
          </a:endParaRPr>
        </a:p>
      </dgm:t>
    </dgm:pt>
    <dgm:pt modelId="{FC9CA822-3F6F-4235-ACDF-12790A85293A}" type="parTrans" cxnId="{AD75A8F1-AAEA-446F-888A-5E283C10FF5A}">
      <dgm:prSet/>
      <dgm:spPr/>
      <dgm:t>
        <a:bodyPr/>
        <a:lstStyle/>
        <a:p>
          <a:endParaRPr lang="fr-FR"/>
        </a:p>
      </dgm:t>
    </dgm:pt>
    <dgm:pt modelId="{7ABB3410-DF93-4B67-AE67-395F44FA38FC}" type="sibTrans" cxnId="{AD75A8F1-AAEA-446F-888A-5E283C10FF5A}">
      <dgm:prSet/>
      <dgm:spPr/>
      <dgm:t>
        <a:bodyPr/>
        <a:lstStyle/>
        <a:p>
          <a:endParaRPr lang="fr-FR"/>
        </a:p>
      </dgm:t>
    </dgm:pt>
    <dgm:pt modelId="{FFF965FB-09C5-44FC-85CE-A05657C0C3B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Porteur</a:t>
          </a:r>
          <a:endParaRPr lang="fr-FR" sz="2000" dirty="0">
            <a:solidFill>
              <a:schemeClr val="tx1"/>
            </a:solidFill>
          </a:endParaRPr>
        </a:p>
      </dgm:t>
    </dgm:pt>
    <dgm:pt modelId="{638D7000-A5F0-417B-BCA0-532443F2B42E}" type="parTrans" cxnId="{C998AB2F-118F-4DEA-B6C9-1B29F65BE8E2}">
      <dgm:prSet/>
      <dgm:spPr/>
      <dgm:t>
        <a:bodyPr/>
        <a:lstStyle/>
        <a:p>
          <a:endParaRPr lang="fr-FR"/>
        </a:p>
      </dgm:t>
    </dgm:pt>
    <dgm:pt modelId="{10E3DF87-10C3-4713-910C-E26DC22FF904}" type="sibTrans" cxnId="{C998AB2F-118F-4DEA-B6C9-1B29F65BE8E2}">
      <dgm:prSet/>
      <dgm:spPr/>
      <dgm:t>
        <a:bodyPr/>
        <a:lstStyle/>
        <a:p>
          <a:endParaRPr lang="fr-FR"/>
        </a:p>
      </dgm:t>
    </dgm:pt>
    <dgm:pt modelId="{6537AE7F-C7E1-46F6-BA72-AB184C97173A}">
      <dgm:prSet phldrT="[Texte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Pré-instruction</a:t>
          </a:r>
          <a:endParaRPr lang="fr-FR" sz="2000" dirty="0">
            <a:solidFill>
              <a:schemeClr val="tx1"/>
            </a:solidFill>
          </a:endParaRPr>
        </a:p>
      </dgm:t>
    </dgm:pt>
    <dgm:pt modelId="{B92415E2-7848-4B90-8456-6356B91525B2}" type="parTrans" cxnId="{0E90354C-9A35-4A57-B335-B9AEB58DBCE7}">
      <dgm:prSet/>
      <dgm:spPr/>
      <dgm:t>
        <a:bodyPr/>
        <a:lstStyle/>
        <a:p>
          <a:endParaRPr lang="fr-FR"/>
        </a:p>
      </dgm:t>
    </dgm:pt>
    <dgm:pt modelId="{9908DD4A-9F8F-490D-B2BB-9801236825BA}" type="sibTrans" cxnId="{0E90354C-9A35-4A57-B335-B9AEB58DBCE7}">
      <dgm:prSet/>
      <dgm:spPr/>
      <dgm:t>
        <a:bodyPr/>
        <a:lstStyle/>
        <a:p>
          <a:endParaRPr lang="fr-FR"/>
        </a:p>
      </dgm:t>
    </dgm:pt>
    <dgm:pt modelId="{B83C9F23-CDB3-4950-811F-91F1D74E1896}">
      <dgm:prSet phldrT="[Texte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Demande</a:t>
          </a:r>
          <a:endParaRPr lang="fr-FR" sz="2000" dirty="0">
            <a:solidFill>
              <a:schemeClr val="tx1"/>
            </a:solidFill>
          </a:endParaRPr>
        </a:p>
      </dgm:t>
    </dgm:pt>
    <dgm:pt modelId="{F3320069-114D-4C65-B165-D422469F4069}" type="parTrans" cxnId="{0B70670B-F8AC-4266-8978-F7C7A46A6E2C}">
      <dgm:prSet/>
      <dgm:spPr/>
      <dgm:t>
        <a:bodyPr/>
        <a:lstStyle/>
        <a:p>
          <a:endParaRPr lang="fr-FR"/>
        </a:p>
      </dgm:t>
    </dgm:pt>
    <dgm:pt modelId="{88F088FA-1B22-404C-8820-F457955F5420}" type="sibTrans" cxnId="{0B70670B-F8AC-4266-8978-F7C7A46A6E2C}">
      <dgm:prSet/>
      <dgm:spPr/>
      <dgm:t>
        <a:bodyPr/>
        <a:lstStyle/>
        <a:p>
          <a:endParaRPr lang="fr-FR"/>
        </a:p>
      </dgm:t>
    </dgm:pt>
    <dgm:pt modelId="{80B19971-04ED-4806-B78E-9A9D03FE0BF0}" type="pres">
      <dgm:prSet presAssocID="{AD1C329F-C22F-4106-B61E-8BA4F92A5FB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C915422-F656-4DDD-A6F8-3EF3093F9C9F}" type="pres">
      <dgm:prSet presAssocID="{B83C9F23-CDB3-4950-811F-91F1D74E1896}" presName="horFlow" presStyleCnt="0"/>
      <dgm:spPr/>
    </dgm:pt>
    <dgm:pt modelId="{8DE8A124-5989-4592-9A7E-F61BC0BC1475}" type="pres">
      <dgm:prSet presAssocID="{B83C9F23-CDB3-4950-811F-91F1D74E1896}" presName="bigChev" presStyleLbl="node1" presStyleIdx="0" presStyleCnt="2" custScaleX="80202"/>
      <dgm:spPr/>
      <dgm:t>
        <a:bodyPr/>
        <a:lstStyle/>
        <a:p>
          <a:endParaRPr lang="fr-FR"/>
        </a:p>
      </dgm:t>
    </dgm:pt>
    <dgm:pt modelId="{DE50E110-4876-4131-88B9-24DCF4CC8E4A}" type="pres">
      <dgm:prSet presAssocID="{B92415E2-7848-4B90-8456-6356B91525B2}" presName="parTrans" presStyleCnt="0"/>
      <dgm:spPr/>
    </dgm:pt>
    <dgm:pt modelId="{3B7AC7DB-362F-492E-AD45-20D26AFD8A36}" type="pres">
      <dgm:prSet presAssocID="{6537AE7F-C7E1-46F6-BA72-AB184C97173A}" presName="node" presStyleLbl="align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0B7258-BB1D-45E4-BD40-92BE8658AE38}" type="pres">
      <dgm:prSet presAssocID="{9908DD4A-9F8F-490D-B2BB-9801236825BA}" presName="sibTrans" presStyleCnt="0"/>
      <dgm:spPr/>
    </dgm:pt>
    <dgm:pt modelId="{01F958AD-D1CB-4626-8F5F-CBD85DDB4B18}" type="pres">
      <dgm:prSet presAssocID="{02834F61-AFD2-4F12-B979-8149FDBA0D3A}" presName="node" presStyleLbl="align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82888F-F2A8-49A5-93A6-7C85513A045E}" type="pres">
      <dgm:prSet presAssocID="{EC894BD6-64E7-4D4A-B9C6-1DB77763B364}" presName="sibTrans" presStyleCnt="0"/>
      <dgm:spPr/>
    </dgm:pt>
    <dgm:pt modelId="{6BA03A2F-D80B-486F-9C8A-FAB578D34B10}" type="pres">
      <dgm:prSet presAssocID="{1146BA0A-B8E2-430B-AE21-F8A97DEAA5CE}" presName="node" presStyleLbl="align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F16573-7E41-4F7A-B734-9735C3B9C8B8}" type="pres">
      <dgm:prSet presAssocID="{3A5D17E4-C3DC-4CAF-A2E3-36916B0B9523}" presName="sibTrans" presStyleCnt="0"/>
      <dgm:spPr/>
    </dgm:pt>
    <dgm:pt modelId="{C748ACC1-A320-455E-B217-D1BA37F7355B}" type="pres">
      <dgm:prSet presAssocID="{F7AD0E2C-236A-4F95-B0C0-DEE285ADBDF2}" presName="node" presStyleLbl="align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E220DB-83DD-4EE2-8C84-6D7BD765EE68}" type="pres">
      <dgm:prSet presAssocID="{7ABB3410-DF93-4B67-AE67-395F44FA38FC}" presName="sibTrans" presStyleCnt="0"/>
      <dgm:spPr/>
    </dgm:pt>
    <dgm:pt modelId="{97A1D38E-8ACE-4EA2-8C53-BFC6390BE08D}" type="pres">
      <dgm:prSet presAssocID="{CF18AF55-CE10-45C3-AD97-C67E5E4D9972}" presName="node" presStyleLbl="align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D3DA57-865C-4034-9E9E-5C5D5895BA47}" type="pres">
      <dgm:prSet presAssocID="{DC9D60AF-F4A5-4931-B5AA-BADCC1D40C99}" presName="sibTrans" presStyleCnt="0"/>
      <dgm:spPr/>
    </dgm:pt>
    <dgm:pt modelId="{A91EC382-53F2-4282-BE7A-C3CE1C321A55}" type="pres">
      <dgm:prSet presAssocID="{6E0CA486-F6EE-4DF6-A0B3-33F752F934A3}" presName="node" presStyleLbl="align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9FAB5B-491F-4D6F-B047-7FDF101A17D8}" type="pres">
      <dgm:prSet presAssocID="{B64DA827-566A-4008-AAB0-E6D51D98D06D}" presName="sibTrans" presStyleCnt="0"/>
      <dgm:spPr/>
    </dgm:pt>
    <dgm:pt modelId="{10769EA1-A223-44C0-8F7F-341D458C1FDE}" type="pres">
      <dgm:prSet presAssocID="{38DFF0B2-C46E-49AE-AC20-F2DCAD5A2A5B}" presName="node" presStyleLbl="align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78D604-F7CE-4D19-B79F-6B044ED38951}" type="pres">
      <dgm:prSet presAssocID="{B83C9F23-CDB3-4950-811F-91F1D74E1896}" presName="vSp" presStyleCnt="0"/>
      <dgm:spPr/>
    </dgm:pt>
    <dgm:pt modelId="{818CEB1C-EBE3-4CEA-9EB7-851340967B36}" type="pres">
      <dgm:prSet presAssocID="{4E3AF4CE-BAE6-427F-9164-98B28A920712}" presName="horFlow" presStyleCnt="0"/>
      <dgm:spPr/>
    </dgm:pt>
    <dgm:pt modelId="{8320B38B-DD98-4F7A-9107-C020EE2E4B6F}" type="pres">
      <dgm:prSet presAssocID="{4E3AF4CE-BAE6-427F-9164-98B28A920712}" presName="bigChev" presStyleLbl="node1" presStyleIdx="1" presStyleCnt="2" custScaleX="70991" custScaleY="80327"/>
      <dgm:spPr/>
      <dgm:t>
        <a:bodyPr/>
        <a:lstStyle/>
        <a:p>
          <a:endParaRPr lang="fr-FR"/>
        </a:p>
      </dgm:t>
    </dgm:pt>
    <dgm:pt modelId="{6B5E3184-249C-4D5C-B49D-B3D9842F2C72}" type="pres">
      <dgm:prSet presAssocID="{70E7F39E-F992-425F-8D94-89807D36C487}" presName="parTrans" presStyleCnt="0"/>
      <dgm:spPr/>
    </dgm:pt>
    <dgm:pt modelId="{BD26782A-DC66-4EF2-8722-B51A251A8404}" type="pres">
      <dgm:prSet presAssocID="{7A49CCB5-C223-4121-BCA5-FED257CD5FB3}" presName="node" presStyleLbl="align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00CECC-72FC-4AF7-B0D5-AED5E7F14EF3}" type="pres">
      <dgm:prSet presAssocID="{2F04885A-1698-4066-B537-4E4D734B5B03}" presName="sibTrans" presStyleCnt="0"/>
      <dgm:spPr/>
    </dgm:pt>
    <dgm:pt modelId="{BC549C72-ECC4-47AE-83BC-C35B91B3E9FD}" type="pres">
      <dgm:prSet presAssocID="{8E2C1881-F7FA-4F90-9864-FEF6846CE42A}" presName="node" presStyleLbl="align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216510-6AAB-4B35-A7FB-76795A92F4A9}" type="pres">
      <dgm:prSet presAssocID="{A1DFE4B3-ED3F-42E9-9FCD-8212BDBBEC2D}" presName="sibTrans" presStyleCnt="0"/>
      <dgm:spPr/>
    </dgm:pt>
    <dgm:pt modelId="{9EF7D892-18DB-4861-9AC4-8C1AA6E085CA}" type="pres">
      <dgm:prSet presAssocID="{122D747E-A766-46E7-93CD-708F6E472E17}" presName="node" presStyleLbl="align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3E962E-1A42-4C9D-A902-F672E0990379}" type="pres">
      <dgm:prSet presAssocID="{DB6E0868-A6AB-4870-8E8F-4425CDCF6D47}" presName="sibTrans" presStyleCnt="0"/>
      <dgm:spPr/>
    </dgm:pt>
    <dgm:pt modelId="{8133AE0C-BF50-4E22-A65C-1334EAD4076F}" type="pres">
      <dgm:prSet presAssocID="{FFF965FB-09C5-44FC-85CE-A05657C0C3B9}" presName="node" presStyleLbl="align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69A5A8-48EB-4114-9DF2-A8C6FEF4A1A6}" type="pres">
      <dgm:prSet presAssocID="{10E3DF87-10C3-4713-910C-E26DC22FF904}" presName="sibTrans" presStyleCnt="0"/>
      <dgm:spPr/>
    </dgm:pt>
    <dgm:pt modelId="{7ED562F9-B6BF-4752-B6A8-FD26AEE841BB}" type="pres">
      <dgm:prSet presAssocID="{F28B247A-7611-4752-BCB7-8538A44E325F}" presName="node" presStyleLbl="align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B48D8A-7C9B-4FDD-BFF5-86E66ACD5AD0}" type="pres">
      <dgm:prSet presAssocID="{A08FA0C4-6E32-4097-ADAA-DBC7BE3DAED7}" presName="sibTrans" presStyleCnt="0"/>
      <dgm:spPr/>
    </dgm:pt>
    <dgm:pt modelId="{E2244CF7-0A5D-4E3C-9D2D-31B4990FC529}" type="pres">
      <dgm:prSet presAssocID="{962FA435-631D-48B5-876B-932F290E6CBD}" presName="node" presStyleLbl="align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71F0A7-3205-453B-8CEF-E1A75AE68E8B}" type="pres">
      <dgm:prSet presAssocID="{CADA3111-61BA-45E6-844E-4E3F01645D5B}" presName="sibTrans" presStyleCnt="0"/>
      <dgm:spPr/>
    </dgm:pt>
    <dgm:pt modelId="{C340101B-1D7B-48E1-B7AE-9EED640568BB}" type="pres">
      <dgm:prSet presAssocID="{877487A0-E40E-4714-80DD-4FFEFA1375D9}" presName="node" presStyleLbl="align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76BAA5-AB76-4B84-B116-B76636DACEFF}" srcId="{4E3AF4CE-BAE6-427F-9164-98B28A920712}" destId="{8E2C1881-F7FA-4F90-9864-FEF6846CE42A}" srcOrd="1" destOrd="0" parTransId="{58874025-3816-48E3-94EE-DE08F95EC5D7}" sibTransId="{A1DFE4B3-ED3F-42E9-9FCD-8212BDBBEC2D}"/>
    <dgm:cxn modelId="{0B70670B-F8AC-4266-8978-F7C7A46A6E2C}" srcId="{AD1C329F-C22F-4106-B61E-8BA4F92A5FBB}" destId="{B83C9F23-CDB3-4950-811F-91F1D74E1896}" srcOrd="0" destOrd="0" parTransId="{F3320069-114D-4C65-B165-D422469F4069}" sibTransId="{88F088FA-1B22-404C-8820-F457955F5420}"/>
    <dgm:cxn modelId="{2C398E89-F458-4CCC-B7B5-FCB77566F4DF}" type="presOf" srcId="{877487A0-E40E-4714-80DD-4FFEFA1375D9}" destId="{C340101B-1D7B-48E1-B7AE-9EED640568BB}" srcOrd="0" destOrd="0" presId="urn:microsoft.com/office/officeart/2005/8/layout/lProcess3"/>
    <dgm:cxn modelId="{0956A139-17A6-4C5B-B778-C8BDE75A9FC5}" type="presOf" srcId="{962FA435-631D-48B5-876B-932F290E6CBD}" destId="{E2244CF7-0A5D-4E3C-9D2D-31B4990FC529}" srcOrd="0" destOrd="0" presId="urn:microsoft.com/office/officeart/2005/8/layout/lProcess3"/>
    <dgm:cxn modelId="{7F2137CC-DD84-4688-A2FF-CBBB464C717A}" type="presOf" srcId="{FFF965FB-09C5-44FC-85CE-A05657C0C3B9}" destId="{8133AE0C-BF50-4E22-A65C-1334EAD4076F}" srcOrd="0" destOrd="0" presId="urn:microsoft.com/office/officeart/2005/8/layout/lProcess3"/>
    <dgm:cxn modelId="{87174440-FEAF-4DB2-9DA7-B75B1CD2681E}" type="presOf" srcId="{38DFF0B2-C46E-49AE-AC20-F2DCAD5A2A5B}" destId="{10769EA1-A223-44C0-8F7F-341D458C1FDE}" srcOrd="0" destOrd="0" presId="urn:microsoft.com/office/officeart/2005/8/layout/lProcess3"/>
    <dgm:cxn modelId="{1D65E6DD-0DDA-4008-BF52-28C8AB91250D}" srcId="{4E3AF4CE-BAE6-427F-9164-98B28A920712}" destId="{122D747E-A766-46E7-93CD-708F6E472E17}" srcOrd="2" destOrd="0" parTransId="{8637CF35-974A-4BCD-B8B1-5F023B832D1B}" sibTransId="{DB6E0868-A6AB-4870-8E8F-4425CDCF6D47}"/>
    <dgm:cxn modelId="{74D460B2-3A90-44C2-8285-F028BF29255E}" srcId="{4E3AF4CE-BAE6-427F-9164-98B28A920712}" destId="{F28B247A-7611-4752-BCB7-8538A44E325F}" srcOrd="4" destOrd="0" parTransId="{D7B90FE2-14D6-4009-8E39-CDB17BEA40E7}" sibTransId="{A08FA0C4-6E32-4097-ADAA-DBC7BE3DAED7}"/>
    <dgm:cxn modelId="{4F4C3B41-78CC-4830-B750-64C72C840AB6}" type="presOf" srcId="{AD1C329F-C22F-4106-B61E-8BA4F92A5FBB}" destId="{80B19971-04ED-4806-B78E-9A9D03FE0BF0}" srcOrd="0" destOrd="0" presId="urn:microsoft.com/office/officeart/2005/8/layout/lProcess3"/>
    <dgm:cxn modelId="{AD75A8F1-AAEA-446F-888A-5E283C10FF5A}" srcId="{B83C9F23-CDB3-4950-811F-91F1D74E1896}" destId="{F7AD0E2C-236A-4F95-B0C0-DEE285ADBDF2}" srcOrd="3" destOrd="0" parTransId="{FC9CA822-3F6F-4235-ACDF-12790A85293A}" sibTransId="{7ABB3410-DF93-4B67-AE67-395F44FA38FC}"/>
    <dgm:cxn modelId="{2105031F-9927-405B-ADBE-E7EDCCB56875}" type="presOf" srcId="{4E3AF4CE-BAE6-427F-9164-98B28A920712}" destId="{8320B38B-DD98-4F7A-9107-C020EE2E4B6F}" srcOrd="0" destOrd="0" presId="urn:microsoft.com/office/officeart/2005/8/layout/lProcess3"/>
    <dgm:cxn modelId="{07973E81-0D4D-41CF-8C47-B5CDAD90C68C}" srcId="{B83C9F23-CDB3-4950-811F-91F1D74E1896}" destId="{02834F61-AFD2-4F12-B979-8149FDBA0D3A}" srcOrd="1" destOrd="0" parTransId="{D8389BE5-F880-4C19-B3F2-BAEAD3D0D726}" sibTransId="{EC894BD6-64E7-4D4A-B9C6-1DB77763B364}"/>
    <dgm:cxn modelId="{C1396208-BCB2-4329-B8BA-2B788A38078B}" srcId="{4E3AF4CE-BAE6-427F-9164-98B28A920712}" destId="{962FA435-631D-48B5-876B-932F290E6CBD}" srcOrd="5" destOrd="0" parTransId="{2F337389-233D-4842-9075-19F43D4E72DA}" sibTransId="{CADA3111-61BA-45E6-844E-4E3F01645D5B}"/>
    <dgm:cxn modelId="{862A569D-9EF5-4DA7-AA39-3BA66D7779C3}" srcId="{B83C9F23-CDB3-4950-811F-91F1D74E1896}" destId="{6E0CA486-F6EE-4DF6-A0B3-33F752F934A3}" srcOrd="5" destOrd="0" parTransId="{868A1C60-4124-4CAA-930B-BA2B78FAC307}" sibTransId="{B64DA827-566A-4008-AAB0-E6D51D98D06D}"/>
    <dgm:cxn modelId="{6A7A6C63-7065-48D4-91D1-EC96CFEF1E07}" type="presOf" srcId="{1146BA0A-B8E2-430B-AE21-F8A97DEAA5CE}" destId="{6BA03A2F-D80B-486F-9C8A-FAB578D34B10}" srcOrd="0" destOrd="0" presId="urn:microsoft.com/office/officeart/2005/8/layout/lProcess3"/>
    <dgm:cxn modelId="{5FA0DBB6-6B1F-4356-A089-E9C23FDFD62C}" type="presOf" srcId="{8E2C1881-F7FA-4F90-9864-FEF6846CE42A}" destId="{BC549C72-ECC4-47AE-83BC-C35B91B3E9FD}" srcOrd="0" destOrd="0" presId="urn:microsoft.com/office/officeart/2005/8/layout/lProcess3"/>
    <dgm:cxn modelId="{8665C2F2-88DD-43D2-A7D1-2002625AC480}" type="presOf" srcId="{6537AE7F-C7E1-46F6-BA72-AB184C97173A}" destId="{3B7AC7DB-362F-492E-AD45-20D26AFD8A36}" srcOrd="0" destOrd="0" presId="urn:microsoft.com/office/officeart/2005/8/layout/lProcess3"/>
    <dgm:cxn modelId="{5FF813DB-0FA6-482A-A320-B4D2F525EABF}" srcId="{4E3AF4CE-BAE6-427F-9164-98B28A920712}" destId="{7A49CCB5-C223-4121-BCA5-FED257CD5FB3}" srcOrd="0" destOrd="0" parTransId="{70E7F39E-F992-425F-8D94-89807D36C487}" sibTransId="{2F04885A-1698-4066-B537-4E4D734B5B03}"/>
    <dgm:cxn modelId="{0E90354C-9A35-4A57-B335-B9AEB58DBCE7}" srcId="{B83C9F23-CDB3-4950-811F-91F1D74E1896}" destId="{6537AE7F-C7E1-46F6-BA72-AB184C97173A}" srcOrd="0" destOrd="0" parTransId="{B92415E2-7848-4B90-8456-6356B91525B2}" sibTransId="{9908DD4A-9F8F-490D-B2BB-9801236825BA}"/>
    <dgm:cxn modelId="{8B29E608-7FD3-44E7-8442-3B2C135FCC80}" type="presOf" srcId="{6E0CA486-F6EE-4DF6-A0B3-33F752F934A3}" destId="{A91EC382-53F2-4282-BE7A-C3CE1C321A55}" srcOrd="0" destOrd="0" presId="urn:microsoft.com/office/officeart/2005/8/layout/lProcess3"/>
    <dgm:cxn modelId="{E181A409-A54C-4C89-A7DD-C43CD0ADF8E4}" srcId="{AD1C329F-C22F-4106-B61E-8BA4F92A5FBB}" destId="{4E3AF4CE-BAE6-427F-9164-98B28A920712}" srcOrd="1" destOrd="0" parTransId="{D050BB18-B2F1-43EC-A318-341B027914B9}" sibTransId="{92F67444-E36F-463E-99B9-64A040352A6A}"/>
    <dgm:cxn modelId="{A35DC6C3-C40F-49B2-8915-B1B233D5613B}" srcId="{B83C9F23-CDB3-4950-811F-91F1D74E1896}" destId="{1146BA0A-B8E2-430B-AE21-F8A97DEAA5CE}" srcOrd="2" destOrd="0" parTransId="{EA00D378-1264-4E7C-B33E-84031A9C7E9B}" sibTransId="{3A5D17E4-C3DC-4CAF-A2E3-36916B0B9523}"/>
    <dgm:cxn modelId="{70765801-4BC1-4340-82B6-2D6E6F8EE854}" type="presOf" srcId="{CF18AF55-CE10-45C3-AD97-C67E5E4D9972}" destId="{97A1D38E-8ACE-4EA2-8C53-BFC6390BE08D}" srcOrd="0" destOrd="0" presId="urn:microsoft.com/office/officeart/2005/8/layout/lProcess3"/>
    <dgm:cxn modelId="{7A603047-D8B0-410A-9CB3-6FC2A1098CDF}" type="presOf" srcId="{B83C9F23-CDB3-4950-811F-91F1D74E1896}" destId="{8DE8A124-5989-4592-9A7E-F61BC0BC1475}" srcOrd="0" destOrd="0" presId="urn:microsoft.com/office/officeart/2005/8/layout/lProcess3"/>
    <dgm:cxn modelId="{AA0BDE90-6CF7-4B65-9548-8BE4D296A314}" type="presOf" srcId="{F28B247A-7611-4752-BCB7-8538A44E325F}" destId="{7ED562F9-B6BF-4752-B6A8-FD26AEE841BB}" srcOrd="0" destOrd="0" presId="urn:microsoft.com/office/officeart/2005/8/layout/lProcess3"/>
    <dgm:cxn modelId="{C998AB2F-118F-4DEA-B6C9-1B29F65BE8E2}" srcId="{4E3AF4CE-BAE6-427F-9164-98B28A920712}" destId="{FFF965FB-09C5-44FC-85CE-A05657C0C3B9}" srcOrd="3" destOrd="0" parTransId="{638D7000-A5F0-417B-BCA0-532443F2B42E}" sibTransId="{10E3DF87-10C3-4713-910C-E26DC22FF904}"/>
    <dgm:cxn modelId="{C38F3D29-D253-4F0E-85F4-7FE59DF99475}" type="presOf" srcId="{7A49CCB5-C223-4121-BCA5-FED257CD5FB3}" destId="{BD26782A-DC66-4EF2-8722-B51A251A8404}" srcOrd="0" destOrd="0" presId="urn:microsoft.com/office/officeart/2005/8/layout/lProcess3"/>
    <dgm:cxn modelId="{3F64EE4A-4D67-4076-B6E8-F758A654032B}" type="presOf" srcId="{02834F61-AFD2-4F12-B979-8149FDBA0D3A}" destId="{01F958AD-D1CB-4626-8F5F-CBD85DDB4B18}" srcOrd="0" destOrd="0" presId="urn:microsoft.com/office/officeart/2005/8/layout/lProcess3"/>
    <dgm:cxn modelId="{04BB2987-E46B-4B31-95A3-0B8CA2707675}" srcId="{B83C9F23-CDB3-4950-811F-91F1D74E1896}" destId="{CF18AF55-CE10-45C3-AD97-C67E5E4D9972}" srcOrd="4" destOrd="0" parTransId="{2290CE2B-EDE0-4993-A04D-13213AAD3450}" sibTransId="{DC9D60AF-F4A5-4931-B5AA-BADCC1D40C99}"/>
    <dgm:cxn modelId="{7A9CF677-5473-4D3B-B994-19DD02B52CF1}" type="presOf" srcId="{F7AD0E2C-236A-4F95-B0C0-DEE285ADBDF2}" destId="{C748ACC1-A320-455E-B217-D1BA37F7355B}" srcOrd="0" destOrd="0" presId="urn:microsoft.com/office/officeart/2005/8/layout/lProcess3"/>
    <dgm:cxn modelId="{869D76EE-C7BD-4EDB-96A0-D96E6C313402}" type="presOf" srcId="{122D747E-A766-46E7-93CD-708F6E472E17}" destId="{9EF7D892-18DB-4861-9AC4-8C1AA6E085CA}" srcOrd="0" destOrd="0" presId="urn:microsoft.com/office/officeart/2005/8/layout/lProcess3"/>
    <dgm:cxn modelId="{DBC3F403-3B9A-4F59-AD07-F0BD6050C19F}" srcId="{4E3AF4CE-BAE6-427F-9164-98B28A920712}" destId="{877487A0-E40E-4714-80DD-4FFEFA1375D9}" srcOrd="6" destOrd="0" parTransId="{D49EEF92-C2E1-4E56-B7F1-B3E4C4CBB998}" sibTransId="{FF90A65F-CA67-4405-BCAC-674E57558358}"/>
    <dgm:cxn modelId="{8E2A4490-273F-4DA3-A48B-846E4CEB1291}" srcId="{B83C9F23-CDB3-4950-811F-91F1D74E1896}" destId="{38DFF0B2-C46E-49AE-AC20-F2DCAD5A2A5B}" srcOrd="6" destOrd="0" parTransId="{1C39C1A6-B493-4297-A401-1646C5ECB50A}" sibTransId="{A47B3429-FF13-4BC3-B8E9-79A04A5977D8}"/>
    <dgm:cxn modelId="{75ED8FAB-FEB1-4F2F-B507-BBADD59C2ED7}" type="presParOf" srcId="{80B19971-04ED-4806-B78E-9A9D03FE0BF0}" destId="{2C915422-F656-4DDD-A6F8-3EF3093F9C9F}" srcOrd="0" destOrd="0" presId="urn:microsoft.com/office/officeart/2005/8/layout/lProcess3"/>
    <dgm:cxn modelId="{0AA27C43-238E-4699-981F-35DE6BCC582C}" type="presParOf" srcId="{2C915422-F656-4DDD-A6F8-3EF3093F9C9F}" destId="{8DE8A124-5989-4592-9A7E-F61BC0BC1475}" srcOrd="0" destOrd="0" presId="urn:microsoft.com/office/officeart/2005/8/layout/lProcess3"/>
    <dgm:cxn modelId="{6F00CCF5-980D-4C3F-8DB4-1001D3E5D447}" type="presParOf" srcId="{2C915422-F656-4DDD-A6F8-3EF3093F9C9F}" destId="{DE50E110-4876-4131-88B9-24DCF4CC8E4A}" srcOrd="1" destOrd="0" presId="urn:microsoft.com/office/officeart/2005/8/layout/lProcess3"/>
    <dgm:cxn modelId="{031795DC-A4ED-4FC2-9D58-285E25ED3470}" type="presParOf" srcId="{2C915422-F656-4DDD-A6F8-3EF3093F9C9F}" destId="{3B7AC7DB-362F-492E-AD45-20D26AFD8A36}" srcOrd="2" destOrd="0" presId="urn:microsoft.com/office/officeart/2005/8/layout/lProcess3"/>
    <dgm:cxn modelId="{A11CB3CB-7B71-48DD-94B4-637DF0F399A5}" type="presParOf" srcId="{2C915422-F656-4DDD-A6F8-3EF3093F9C9F}" destId="{7E0B7258-BB1D-45E4-BD40-92BE8658AE38}" srcOrd="3" destOrd="0" presId="urn:microsoft.com/office/officeart/2005/8/layout/lProcess3"/>
    <dgm:cxn modelId="{458C618A-F5A7-442A-BBD0-CFD36C3FA25F}" type="presParOf" srcId="{2C915422-F656-4DDD-A6F8-3EF3093F9C9F}" destId="{01F958AD-D1CB-4626-8F5F-CBD85DDB4B18}" srcOrd="4" destOrd="0" presId="urn:microsoft.com/office/officeart/2005/8/layout/lProcess3"/>
    <dgm:cxn modelId="{F68E1985-2A5B-4EF7-87E3-D581977779A5}" type="presParOf" srcId="{2C915422-F656-4DDD-A6F8-3EF3093F9C9F}" destId="{4B82888F-F2A8-49A5-93A6-7C85513A045E}" srcOrd="5" destOrd="0" presId="urn:microsoft.com/office/officeart/2005/8/layout/lProcess3"/>
    <dgm:cxn modelId="{7AF1D1E2-314F-4FA1-B79A-EAD6EAEC8733}" type="presParOf" srcId="{2C915422-F656-4DDD-A6F8-3EF3093F9C9F}" destId="{6BA03A2F-D80B-486F-9C8A-FAB578D34B10}" srcOrd="6" destOrd="0" presId="urn:microsoft.com/office/officeart/2005/8/layout/lProcess3"/>
    <dgm:cxn modelId="{E5B9B911-001E-44B0-AD99-766FC2A67800}" type="presParOf" srcId="{2C915422-F656-4DDD-A6F8-3EF3093F9C9F}" destId="{5DF16573-7E41-4F7A-B734-9735C3B9C8B8}" srcOrd="7" destOrd="0" presId="urn:microsoft.com/office/officeart/2005/8/layout/lProcess3"/>
    <dgm:cxn modelId="{F008FBF1-E119-466C-8DA6-669C68FDC233}" type="presParOf" srcId="{2C915422-F656-4DDD-A6F8-3EF3093F9C9F}" destId="{C748ACC1-A320-455E-B217-D1BA37F7355B}" srcOrd="8" destOrd="0" presId="urn:microsoft.com/office/officeart/2005/8/layout/lProcess3"/>
    <dgm:cxn modelId="{80C3334D-5B3E-4F67-A59B-A43D09FCE7EE}" type="presParOf" srcId="{2C915422-F656-4DDD-A6F8-3EF3093F9C9F}" destId="{47E220DB-83DD-4EE2-8C84-6D7BD765EE68}" srcOrd="9" destOrd="0" presId="urn:microsoft.com/office/officeart/2005/8/layout/lProcess3"/>
    <dgm:cxn modelId="{D687C0F5-AFEB-47B7-9C99-46EF1039DE07}" type="presParOf" srcId="{2C915422-F656-4DDD-A6F8-3EF3093F9C9F}" destId="{97A1D38E-8ACE-4EA2-8C53-BFC6390BE08D}" srcOrd="10" destOrd="0" presId="urn:microsoft.com/office/officeart/2005/8/layout/lProcess3"/>
    <dgm:cxn modelId="{BCADFC0D-123C-408C-94EC-229C98232580}" type="presParOf" srcId="{2C915422-F656-4DDD-A6F8-3EF3093F9C9F}" destId="{6CD3DA57-865C-4034-9E9E-5C5D5895BA47}" srcOrd="11" destOrd="0" presId="urn:microsoft.com/office/officeart/2005/8/layout/lProcess3"/>
    <dgm:cxn modelId="{112B3ACE-E722-40D5-882C-D2B41A2FD872}" type="presParOf" srcId="{2C915422-F656-4DDD-A6F8-3EF3093F9C9F}" destId="{A91EC382-53F2-4282-BE7A-C3CE1C321A55}" srcOrd="12" destOrd="0" presId="urn:microsoft.com/office/officeart/2005/8/layout/lProcess3"/>
    <dgm:cxn modelId="{F588265D-5D04-47B0-9A2E-FC873563C062}" type="presParOf" srcId="{2C915422-F656-4DDD-A6F8-3EF3093F9C9F}" destId="{3B9FAB5B-491F-4D6F-B047-7FDF101A17D8}" srcOrd="13" destOrd="0" presId="urn:microsoft.com/office/officeart/2005/8/layout/lProcess3"/>
    <dgm:cxn modelId="{46FF9336-C612-4C3B-95D3-993D27FAA98D}" type="presParOf" srcId="{2C915422-F656-4DDD-A6F8-3EF3093F9C9F}" destId="{10769EA1-A223-44C0-8F7F-341D458C1FDE}" srcOrd="14" destOrd="0" presId="urn:microsoft.com/office/officeart/2005/8/layout/lProcess3"/>
    <dgm:cxn modelId="{55D8B8F3-609E-494D-A810-6C745911009D}" type="presParOf" srcId="{80B19971-04ED-4806-B78E-9A9D03FE0BF0}" destId="{3078D604-F7CE-4D19-B79F-6B044ED38951}" srcOrd="1" destOrd="0" presId="urn:microsoft.com/office/officeart/2005/8/layout/lProcess3"/>
    <dgm:cxn modelId="{4EF89D67-E9D9-4E23-9DAE-2833981FC44A}" type="presParOf" srcId="{80B19971-04ED-4806-B78E-9A9D03FE0BF0}" destId="{818CEB1C-EBE3-4CEA-9EB7-851340967B36}" srcOrd="2" destOrd="0" presId="urn:microsoft.com/office/officeart/2005/8/layout/lProcess3"/>
    <dgm:cxn modelId="{F68F4319-F89A-4857-913B-10C155E80210}" type="presParOf" srcId="{818CEB1C-EBE3-4CEA-9EB7-851340967B36}" destId="{8320B38B-DD98-4F7A-9107-C020EE2E4B6F}" srcOrd="0" destOrd="0" presId="urn:microsoft.com/office/officeart/2005/8/layout/lProcess3"/>
    <dgm:cxn modelId="{3195CFDA-46E1-46C6-BBCA-EDCB3177D049}" type="presParOf" srcId="{818CEB1C-EBE3-4CEA-9EB7-851340967B36}" destId="{6B5E3184-249C-4D5C-B49D-B3D9842F2C72}" srcOrd="1" destOrd="0" presId="urn:microsoft.com/office/officeart/2005/8/layout/lProcess3"/>
    <dgm:cxn modelId="{3AB90F0A-6440-43CB-A6E4-4E69B93B4965}" type="presParOf" srcId="{818CEB1C-EBE3-4CEA-9EB7-851340967B36}" destId="{BD26782A-DC66-4EF2-8722-B51A251A8404}" srcOrd="2" destOrd="0" presId="urn:microsoft.com/office/officeart/2005/8/layout/lProcess3"/>
    <dgm:cxn modelId="{0C7BB2F9-1D69-4E5E-97ED-9F661ED16643}" type="presParOf" srcId="{818CEB1C-EBE3-4CEA-9EB7-851340967B36}" destId="{F700CECC-72FC-4AF7-B0D5-AED5E7F14EF3}" srcOrd="3" destOrd="0" presId="urn:microsoft.com/office/officeart/2005/8/layout/lProcess3"/>
    <dgm:cxn modelId="{EA0F84F7-0A35-4EA7-BC4B-5D799294FB54}" type="presParOf" srcId="{818CEB1C-EBE3-4CEA-9EB7-851340967B36}" destId="{BC549C72-ECC4-47AE-83BC-C35B91B3E9FD}" srcOrd="4" destOrd="0" presId="urn:microsoft.com/office/officeart/2005/8/layout/lProcess3"/>
    <dgm:cxn modelId="{0A23A8F8-06B7-4352-AE60-D90F4529A767}" type="presParOf" srcId="{818CEB1C-EBE3-4CEA-9EB7-851340967B36}" destId="{45216510-6AAB-4B35-A7FB-76795A92F4A9}" srcOrd="5" destOrd="0" presId="urn:microsoft.com/office/officeart/2005/8/layout/lProcess3"/>
    <dgm:cxn modelId="{6A5BDDDB-892B-4CD6-9C78-23DD1E36172F}" type="presParOf" srcId="{818CEB1C-EBE3-4CEA-9EB7-851340967B36}" destId="{9EF7D892-18DB-4861-9AC4-8C1AA6E085CA}" srcOrd="6" destOrd="0" presId="urn:microsoft.com/office/officeart/2005/8/layout/lProcess3"/>
    <dgm:cxn modelId="{98D00A0F-D003-47ED-A399-832C1903D249}" type="presParOf" srcId="{818CEB1C-EBE3-4CEA-9EB7-851340967B36}" destId="{643E962E-1A42-4C9D-A902-F672E0990379}" srcOrd="7" destOrd="0" presId="urn:microsoft.com/office/officeart/2005/8/layout/lProcess3"/>
    <dgm:cxn modelId="{E048CF46-B0C0-4459-B1C3-CE12906F6DBB}" type="presParOf" srcId="{818CEB1C-EBE3-4CEA-9EB7-851340967B36}" destId="{8133AE0C-BF50-4E22-A65C-1334EAD4076F}" srcOrd="8" destOrd="0" presId="urn:microsoft.com/office/officeart/2005/8/layout/lProcess3"/>
    <dgm:cxn modelId="{9416D389-DD82-447B-899C-D9AACD7894FC}" type="presParOf" srcId="{818CEB1C-EBE3-4CEA-9EB7-851340967B36}" destId="{0969A5A8-48EB-4114-9DF2-A8C6FEF4A1A6}" srcOrd="9" destOrd="0" presId="urn:microsoft.com/office/officeart/2005/8/layout/lProcess3"/>
    <dgm:cxn modelId="{AC749A90-EF73-43F9-9AB3-9CF0B7E3BA1E}" type="presParOf" srcId="{818CEB1C-EBE3-4CEA-9EB7-851340967B36}" destId="{7ED562F9-B6BF-4752-B6A8-FD26AEE841BB}" srcOrd="10" destOrd="0" presId="urn:microsoft.com/office/officeart/2005/8/layout/lProcess3"/>
    <dgm:cxn modelId="{EC582B17-406A-4D46-88AB-C6A2E6225250}" type="presParOf" srcId="{818CEB1C-EBE3-4CEA-9EB7-851340967B36}" destId="{82B48D8A-7C9B-4FDD-BFF5-86E66ACD5AD0}" srcOrd="11" destOrd="0" presId="urn:microsoft.com/office/officeart/2005/8/layout/lProcess3"/>
    <dgm:cxn modelId="{27612E83-BB62-4BF8-A8F2-ED9F3E41994B}" type="presParOf" srcId="{818CEB1C-EBE3-4CEA-9EB7-851340967B36}" destId="{E2244CF7-0A5D-4E3C-9D2D-31B4990FC529}" srcOrd="12" destOrd="0" presId="urn:microsoft.com/office/officeart/2005/8/layout/lProcess3"/>
    <dgm:cxn modelId="{B52577BC-3CB9-419C-8658-25B2F9A8148B}" type="presParOf" srcId="{818CEB1C-EBE3-4CEA-9EB7-851340967B36}" destId="{7A71F0A7-3205-453B-8CEF-E1A75AE68E8B}" srcOrd="13" destOrd="0" presId="urn:microsoft.com/office/officeart/2005/8/layout/lProcess3"/>
    <dgm:cxn modelId="{46BD5901-8B89-416F-8318-F1CD8FCA46EC}" type="presParOf" srcId="{818CEB1C-EBE3-4CEA-9EB7-851340967B36}" destId="{C340101B-1D7B-48E1-B7AE-9EED640568BB}" srcOrd="1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E187A-1D46-4A75-BB28-EC776B90C4C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620AB0-59D2-4D03-A67C-9FF84A0A5E07}">
      <dgm:prSet phldrT="[Texte]" custT="1"/>
      <dgm:spPr/>
      <dgm:t>
        <a:bodyPr/>
        <a:lstStyle/>
        <a:p>
          <a:r>
            <a:rPr lang="fr-FR" sz="1800" dirty="0" smtClean="0"/>
            <a:t>Affiliation MSA/AMEXA</a:t>
          </a:r>
          <a:endParaRPr lang="fr-FR" sz="1800" dirty="0"/>
        </a:p>
      </dgm:t>
    </dgm:pt>
    <dgm:pt modelId="{25FDE118-16FF-474E-B170-7C72E1CD4C11}" type="parTrans" cxnId="{3217340E-EB6A-4B10-B3A8-9F7CAAA6D37A}">
      <dgm:prSet/>
      <dgm:spPr/>
      <dgm:t>
        <a:bodyPr/>
        <a:lstStyle/>
        <a:p>
          <a:endParaRPr lang="fr-FR"/>
        </a:p>
      </dgm:t>
    </dgm:pt>
    <dgm:pt modelId="{76FCF9A4-8C7A-4B07-A0C3-7624666CA6A4}" type="sibTrans" cxnId="{3217340E-EB6A-4B10-B3A8-9F7CAAA6D37A}">
      <dgm:prSet/>
      <dgm:spPr/>
      <dgm:t>
        <a:bodyPr/>
        <a:lstStyle/>
        <a:p>
          <a:endParaRPr lang="fr-FR"/>
        </a:p>
      </dgm:t>
    </dgm:pt>
    <dgm:pt modelId="{E2C82BF3-9871-4621-920F-C0920F5E2C45}">
      <dgm:prSet phldrT="[Texte]" custT="1"/>
      <dgm:spPr/>
      <dgm:t>
        <a:bodyPr/>
        <a:lstStyle/>
        <a:p>
          <a:r>
            <a:rPr lang="fr-FR" sz="1800" dirty="0" smtClean="0"/>
            <a:t>Plan d’entreprise </a:t>
          </a:r>
          <a:endParaRPr lang="fr-FR" sz="1800" dirty="0"/>
        </a:p>
      </dgm:t>
    </dgm:pt>
    <dgm:pt modelId="{FE3AE7F6-BE64-446E-A8F1-3D76F9BF5711}" type="parTrans" cxnId="{01BAD403-C44E-4182-BE3F-3014B8D174F5}">
      <dgm:prSet/>
      <dgm:spPr/>
      <dgm:t>
        <a:bodyPr/>
        <a:lstStyle/>
        <a:p>
          <a:endParaRPr lang="fr-FR"/>
        </a:p>
      </dgm:t>
    </dgm:pt>
    <dgm:pt modelId="{E60ADA85-53EF-473A-832F-BFEB6B29EA39}" type="sibTrans" cxnId="{01BAD403-C44E-4182-BE3F-3014B8D174F5}">
      <dgm:prSet/>
      <dgm:spPr/>
      <dgm:t>
        <a:bodyPr/>
        <a:lstStyle/>
        <a:p>
          <a:endParaRPr lang="fr-FR"/>
        </a:p>
      </dgm:t>
    </dgm:pt>
    <dgm:pt modelId="{EA1422C9-3848-4E8E-A841-0FDC2CDD2474}">
      <dgm:prSet phldrT="[Texte]" custT="1"/>
      <dgm:spPr/>
      <dgm:t>
        <a:bodyPr/>
        <a:lstStyle/>
        <a:p>
          <a:r>
            <a:rPr lang="fr-FR" sz="1800" dirty="0" smtClean="0"/>
            <a:t>Demande d’aide DNJA= AR</a:t>
          </a:r>
          <a:endParaRPr lang="fr-FR" sz="1800" dirty="0"/>
        </a:p>
      </dgm:t>
    </dgm:pt>
    <dgm:pt modelId="{E36159FB-413F-4ACA-9813-AD520F9D17AF}" type="parTrans" cxnId="{D413740B-4BB6-4C7F-AFCC-6F36448C52FF}">
      <dgm:prSet/>
      <dgm:spPr/>
      <dgm:t>
        <a:bodyPr/>
        <a:lstStyle/>
        <a:p>
          <a:endParaRPr lang="fr-FR"/>
        </a:p>
      </dgm:t>
    </dgm:pt>
    <dgm:pt modelId="{DA35B403-4018-47AC-AC9E-76AC6F3B9194}" type="sibTrans" cxnId="{D413740B-4BB6-4C7F-AFCC-6F36448C52FF}">
      <dgm:prSet/>
      <dgm:spPr/>
      <dgm:t>
        <a:bodyPr/>
        <a:lstStyle/>
        <a:p>
          <a:endParaRPr lang="fr-FR"/>
        </a:p>
      </dgm:t>
    </dgm:pt>
    <dgm:pt modelId="{790CFB0C-9B36-4007-A0E8-99A95E3CB825}">
      <dgm:prSet custT="1"/>
      <dgm:spPr/>
      <dgm:t>
        <a:bodyPr/>
        <a:lstStyle/>
        <a:p>
          <a:r>
            <a:rPr lang="fr-FR" sz="1800" dirty="0" smtClean="0">
              <a:solidFill>
                <a:srgbClr val="C00000"/>
              </a:solidFill>
            </a:rPr>
            <a:t>Accusé de réception Dossier Complet</a:t>
          </a:r>
          <a:endParaRPr lang="fr-FR" sz="1800" dirty="0">
            <a:solidFill>
              <a:srgbClr val="C00000"/>
            </a:solidFill>
          </a:endParaRPr>
        </a:p>
      </dgm:t>
    </dgm:pt>
    <dgm:pt modelId="{0BC1369C-B592-47F6-B546-0D11238FA211}" type="parTrans" cxnId="{853E0012-1BDE-4835-9464-D5451FD511D9}">
      <dgm:prSet/>
      <dgm:spPr/>
      <dgm:t>
        <a:bodyPr/>
        <a:lstStyle/>
        <a:p>
          <a:endParaRPr lang="fr-FR"/>
        </a:p>
      </dgm:t>
    </dgm:pt>
    <dgm:pt modelId="{736B564E-00CA-496E-865B-34496648B66F}" type="sibTrans" cxnId="{853E0012-1BDE-4835-9464-D5451FD511D9}">
      <dgm:prSet/>
      <dgm:spPr/>
      <dgm:t>
        <a:bodyPr/>
        <a:lstStyle/>
        <a:p>
          <a:endParaRPr lang="fr-FR"/>
        </a:p>
      </dgm:t>
    </dgm:pt>
    <dgm:pt modelId="{A52640C3-1196-400D-8F59-30F5BEF498ED}">
      <dgm:prSet/>
      <dgm:spPr/>
      <dgm:t>
        <a:bodyPr/>
        <a:lstStyle/>
        <a:p>
          <a:endParaRPr lang="fr-FR"/>
        </a:p>
      </dgm:t>
    </dgm:pt>
    <dgm:pt modelId="{0362555E-9EAB-4787-96ED-1F5ADA1EC5DF}" type="parTrans" cxnId="{E2C84F37-9C02-4F55-9F8B-B362EDF2B7A3}">
      <dgm:prSet/>
      <dgm:spPr/>
      <dgm:t>
        <a:bodyPr/>
        <a:lstStyle/>
        <a:p>
          <a:endParaRPr lang="fr-FR"/>
        </a:p>
      </dgm:t>
    </dgm:pt>
    <dgm:pt modelId="{803CB9F4-4645-440F-98CE-D660D6282103}" type="sibTrans" cxnId="{E2C84F37-9C02-4F55-9F8B-B362EDF2B7A3}">
      <dgm:prSet/>
      <dgm:spPr/>
      <dgm:t>
        <a:bodyPr/>
        <a:lstStyle/>
        <a:p>
          <a:endParaRPr lang="fr-FR"/>
        </a:p>
      </dgm:t>
    </dgm:pt>
    <dgm:pt modelId="{407D2828-C4CD-4A41-9638-7498BC06E0D4}" type="pres">
      <dgm:prSet presAssocID="{1D2E187A-1D46-4A75-BB28-EC776B90C4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76A1C02-EF8F-43C6-9D03-F5564C0E6103}" type="pres">
      <dgm:prSet presAssocID="{1D2E187A-1D46-4A75-BB28-EC776B90C4CA}" presName="arrow" presStyleLbl="bgShp" presStyleIdx="0" presStyleCnt="1"/>
      <dgm:spPr/>
    </dgm:pt>
    <dgm:pt modelId="{0436A7D1-C82E-4ACC-A729-DDEE8FEF3201}" type="pres">
      <dgm:prSet presAssocID="{1D2E187A-1D46-4A75-BB28-EC776B90C4CA}" presName="points" presStyleCnt="0"/>
      <dgm:spPr/>
    </dgm:pt>
    <dgm:pt modelId="{F6661137-BF90-4DE4-B568-E171DA33BE04}" type="pres">
      <dgm:prSet presAssocID="{4A620AB0-59D2-4D03-A67C-9FF84A0A5E07}" presName="compositeA" presStyleCnt="0"/>
      <dgm:spPr/>
    </dgm:pt>
    <dgm:pt modelId="{1E6896CE-F27C-4392-90BD-1EFC344802EE}" type="pres">
      <dgm:prSet presAssocID="{4A620AB0-59D2-4D03-A67C-9FF84A0A5E07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506140-5AD5-4D5B-BF38-B4B90EA85DDD}" type="pres">
      <dgm:prSet presAssocID="{4A620AB0-59D2-4D03-A67C-9FF84A0A5E07}" presName="circleA" presStyleLbl="node1" presStyleIdx="0" presStyleCnt="5"/>
      <dgm:spPr/>
    </dgm:pt>
    <dgm:pt modelId="{C4BE158A-EC5B-4448-858C-D21B1BEE72DD}" type="pres">
      <dgm:prSet presAssocID="{4A620AB0-59D2-4D03-A67C-9FF84A0A5E07}" presName="spaceA" presStyleCnt="0"/>
      <dgm:spPr/>
    </dgm:pt>
    <dgm:pt modelId="{82BEBE4D-3DCD-4C77-8E33-4CCFB2D5C3F7}" type="pres">
      <dgm:prSet presAssocID="{76FCF9A4-8C7A-4B07-A0C3-7624666CA6A4}" presName="space" presStyleCnt="0"/>
      <dgm:spPr/>
    </dgm:pt>
    <dgm:pt modelId="{254763EA-C9A9-4DDD-BB99-D9D617DE0962}" type="pres">
      <dgm:prSet presAssocID="{E2C82BF3-9871-4621-920F-C0920F5E2C45}" presName="compositeB" presStyleCnt="0"/>
      <dgm:spPr/>
    </dgm:pt>
    <dgm:pt modelId="{3BD792EA-BD67-4C08-BAF2-E88D4CA95BE3}" type="pres">
      <dgm:prSet presAssocID="{E2C82BF3-9871-4621-920F-C0920F5E2C45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15FE2-96A1-4708-ACD1-A09723DACB9D}" type="pres">
      <dgm:prSet presAssocID="{E2C82BF3-9871-4621-920F-C0920F5E2C45}" presName="circleB" presStyleLbl="node1" presStyleIdx="1" presStyleCnt="5"/>
      <dgm:spPr/>
    </dgm:pt>
    <dgm:pt modelId="{6A9A7724-7305-423D-9145-580AA855BDD3}" type="pres">
      <dgm:prSet presAssocID="{E2C82BF3-9871-4621-920F-C0920F5E2C45}" presName="spaceB" presStyleCnt="0"/>
      <dgm:spPr/>
    </dgm:pt>
    <dgm:pt modelId="{6EB0DFC4-E04D-4055-8B17-172F6D7BD7C1}" type="pres">
      <dgm:prSet presAssocID="{E60ADA85-53EF-473A-832F-BFEB6B29EA39}" presName="space" presStyleCnt="0"/>
      <dgm:spPr/>
    </dgm:pt>
    <dgm:pt modelId="{401AC43D-BC94-4D9B-B216-A46EA21C0041}" type="pres">
      <dgm:prSet presAssocID="{EA1422C9-3848-4E8E-A841-0FDC2CDD2474}" presName="compositeA" presStyleCnt="0"/>
      <dgm:spPr/>
    </dgm:pt>
    <dgm:pt modelId="{555C7F2D-1B68-41C9-80C6-EBBB05398B20}" type="pres">
      <dgm:prSet presAssocID="{EA1422C9-3848-4E8E-A841-0FDC2CDD2474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0004A7-45A6-455F-82DB-781D4EBCB218}" type="pres">
      <dgm:prSet presAssocID="{EA1422C9-3848-4E8E-A841-0FDC2CDD2474}" presName="circleA" presStyleLbl="node1" presStyleIdx="2" presStyleCnt="5"/>
      <dgm:spPr/>
    </dgm:pt>
    <dgm:pt modelId="{D66E9C3D-791A-41CB-847C-434C4784F03B}" type="pres">
      <dgm:prSet presAssocID="{EA1422C9-3848-4E8E-A841-0FDC2CDD2474}" presName="spaceA" presStyleCnt="0"/>
      <dgm:spPr/>
    </dgm:pt>
    <dgm:pt modelId="{5C7B847B-528A-4FE2-9169-5E7FADBA9EE7}" type="pres">
      <dgm:prSet presAssocID="{DA35B403-4018-47AC-AC9E-76AC6F3B9194}" presName="space" presStyleCnt="0"/>
      <dgm:spPr/>
    </dgm:pt>
    <dgm:pt modelId="{EA82C5E9-F084-4DE4-821B-BF0561AD0510}" type="pres">
      <dgm:prSet presAssocID="{790CFB0C-9B36-4007-A0E8-99A95E3CB825}" presName="compositeB" presStyleCnt="0"/>
      <dgm:spPr/>
    </dgm:pt>
    <dgm:pt modelId="{0DEC4E12-556E-446D-8605-DA47AA1681C3}" type="pres">
      <dgm:prSet presAssocID="{790CFB0C-9B36-4007-A0E8-99A95E3CB82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6E821-5EF4-4553-AC8E-5D375D3EF55C}" type="pres">
      <dgm:prSet presAssocID="{790CFB0C-9B36-4007-A0E8-99A95E3CB825}" presName="circleB" presStyleLbl="node1" presStyleIdx="3" presStyleCnt="5"/>
      <dgm:spPr/>
    </dgm:pt>
    <dgm:pt modelId="{7B20C41E-7837-4FC2-9812-529F1D97C6AA}" type="pres">
      <dgm:prSet presAssocID="{790CFB0C-9B36-4007-A0E8-99A95E3CB825}" presName="spaceB" presStyleCnt="0"/>
      <dgm:spPr/>
    </dgm:pt>
    <dgm:pt modelId="{90329832-DDBF-4CED-B708-C5CF339CA399}" type="pres">
      <dgm:prSet presAssocID="{736B564E-00CA-496E-865B-34496648B66F}" presName="space" presStyleCnt="0"/>
      <dgm:spPr/>
    </dgm:pt>
    <dgm:pt modelId="{FBE77C92-D235-4BBA-83E9-9A8FB8CFFEA2}" type="pres">
      <dgm:prSet presAssocID="{A52640C3-1196-400D-8F59-30F5BEF498ED}" presName="compositeA" presStyleCnt="0"/>
      <dgm:spPr/>
    </dgm:pt>
    <dgm:pt modelId="{4BB09996-F7D2-41E8-B2ED-E9615743CBA8}" type="pres">
      <dgm:prSet presAssocID="{A52640C3-1196-400D-8F59-30F5BEF498ED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E70322-DF40-439D-8E08-12CA142F9573}" type="pres">
      <dgm:prSet presAssocID="{A52640C3-1196-400D-8F59-30F5BEF498ED}" presName="circleA" presStyleLbl="node1" presStyleIdx="4" presStyleCnt="5" custFlipVert="1" custFlipHor="0" custScaleX="44813" custScaleY="33084"/>
      <dgm:spPr/>
    </dgm:pt>
    <dgm:pt modelId="{D1A63A46-3839-4748-B64D-CD60A0FDC302}" type="pres">
      <dgm:prSet presAssocID="{A52640C3-1196-400D-8F59-30F5BEF498ED}" presName="spaceA" presStyleCnt="0"/>
      <dgm:spPr/>
    </dgm:pt>
  </dgm:ptLst>
  <dgm:cxnLst>
    <dgm:cxn modelId="{E2C84F37-9C02-4F55-9F8B-B362EDF2B7A3}" srcId="{1D2E187A-1D46-4A75-BB28-EC776B90C4CA}" destId="{A52640C3-1196-400D-8F59-30F5BEF498ED}" srcOrd="4" destOrd="0" parTransId="{0362555E-9EAB-4787-96ED-1F5ADA1EC5DF}" sibTransId="{803CB9F4-4645-440F-98CE-D660D6282103}"/>
    <dgm:cxn modelId="{D413740B-4BB6-4C7F-AFCC-6F36448C52FF}" srcId="{1D2E187A-1D46-4A75-BB28-EC776B90C4CA}" destId="{EA1422C9-3848-4E8E-A841-0FDC2CDD2474}" srcOrd="2" destOrd="0" parTransId="{E36159FB-413F-4ACA-9813-AD520F9D17AF}" sibTransId="{DA35B403-4018-47AC-AC9E-76AC6F3B9194}"/>
    <dgm:cxn modelId="{E135DA0D-B313-4A5B-BA8B-599445448897}" type="presOf" srcId="{790CFB0C-9B36-4007-A0E8-99A95E3CB825}" destId="{0DEC4E12-556E-446D-8605-DA47AA1681C3}" srcOrd="0" destOrd="0" presId="urn:microsoft.com/office/officeart/2005/8/layout/hProcess11"/>
    <dgm:cxn modelId="{01BAD403-C44E-4182-BE3F-3014B8D174F5}" srcId="{1D2E187A-1D46-4A75-BB28-EC776B90C4CA}" destId="{E2C82BF3-9871-4621-920F-C0920F5E2C45}" srcOrd="1" destOrd="0" parTransId="{FE3AE7F6-BE64-446E-A8F1-3D76F9BF5711}" sibTransId="{E60ADA85-53EF-473A-832F-BFEB6B29EA39}"/>
    <dgm:cxn modelId="{6632DA7A-B3EC-46C1-8D2A-8661D771E676}" type="presOf" srcId="{A52640C3-1196-400D-8F59-30F5BEF498ED}" destId="{4BB09996-F7D2-41E8-B2ED-E9615743CBA8}" srcOrd="0" destOrd="0" presId="urn:microsoft.com/office/officeart/2005/8/layout/hProcess11"/>
    <dgm:cxn modelId="{853E0012-1BDE-4835-9464-D5451FD511D9}" srcId="{1D2E187A-1D46-4A75-BB28-EC776B90C4CA}" destId="{790CFB0C-9B36-4007-A0E8-99A95E3CB825}" srcOrd="3" destOrd="0" parTransId="{0BC1369C-B592-47F6-B546-0D11238FA211}" sibTransId="{736B564E-00CA-496E-865B-34496648B66F}"/>
    <dgm:cxn modelId="{533C9E54-A24B-496F-B40C-C9F37FBFE13C}" type="presOf" srcId="{E2C82BF3-9871-4621-920F-C0920F5E2C45}" destId="{3BD792EA-BD67-4C08-BAF2-E88D4CA95BE3}" srcOrd="0" destOrd="0" presId="urn:microsoft.com/office/officeart/2005/8/layout/hProcess11"/>
    <dgm:cxn modelId="{3217340E-EB6A-4B10-B3A8-9F7CAAA6D37A}" srcId="{1D2E187A-1D46-4A75-BB28-EC776B90C4CA}" destId="{4A620AB0-59D2-4D03-A67C-9FF84A0A5E07}" srcOrd="0" destOrd="0" parTransId="{25FDE118-16FF-474E-B170-7C72E1CD4C11}" sibTransId="{76FCF9A4-8C7A-4B07-A0C3-7624666CA6A4}"/>
    <dgm:cxn modelId="{BA4FA576-8BA6-47F4-9DA0-DD6DC102C7C5}" type="presOf" srcId="{EA1422C9-3848-4E8E-A841-0FDC2CDD2474}" destId="{555C7F2D-1B68-41C9-80C6-EBBB05398B20}" srcOrd="0" destOrd="0" presId="urn:microsoft.com/office/officeart/2005/8/layout/hProcess11"/>
    <dgm:cxn modelId="{34EE71F1-C6B9-4EB9-914C-E7DFBA5782CA}" type="presOf" srcId="{4A620AB0-59D2-4D03-A67C-9FF84A0A5E07}" destId="{1E6896CE-F27C-4392-90BD-1EFC344802EE}" srcOrd="0" destOrd="0" presId="urn:microsoft.com/office/officeart/2005/8/layout/hProcess11"/>
    <dgm:cxn modelId="{CE8BCE7A-7565-4081-9A96-A30A49AB3AAB}" type="presOf" srcId="{1D2E187A-1D46-4A75-BB28-EC776B90C4CA}" destId="{407D2828-C4CD-4A41-9638-7498BC06E0D4}" srcOrd="0" destOrd="0" presId="urn:microsoft.com/office/officeart/2005/8/layout/hProcess11"/>
    <dgm:cxn modelId="{2A33E834-998F-41CD-A49A-085D3491CC94}" type="presParOf" srcId="{407D2828-C4CD-4A41-9638-7498BC06E0D4}" destId="{376A1C02-EF8F-43C6-9D03-F5564C0E6103}" srcOrd="0" destOrd="0" presId="urn:microsoft.com/office/officeart/2005/8/layout/hProcess11"/>
    <dgm:cxn modelId="{E2AEE6B7-C55B-4628-AEFF-8A11F4655FDE}" type="presParOf" srcId="{407D2828-C4CD-4A41-9638-7498BC06E0D4}" destId="{0436A7D1-C82E-4ACC-A729-DDEE8FEF3201}" srcOrd="1" destOrd="0" presId="urn:microsoft.com/office/officeart/2005/8/layout/hProcess11"/>
    <dgm:cxn modelId="{19D94A5D-22D4-4C88-BB25-355A1B78F1EB}" type="presParOf" srcId="{0436A7D1-C82E-4ACC-A729-DDEE8FEF3201}" destId="{F6661137-BF90-4DE4-B568-E171DA33BE04}" srcOrd="0" destOrd="0" presId="urn:microsoft.com/office/officeart/2005/8/layout/hProcess11"/>
    <dgm:cxn modelId="{1377399D-D7CE-49D7-AC28-15242D33F1DA}" type="presParOf" srcId="{F6661137-BF90-4DE4-B568-E171DA33BE04}" destId="{1E6896CE-F27C-4392-90BD-1EFC344802EE}" srcOrd="0" destOrd="0" presId="urn:microsoft.com/office/officeart/2005/8/layout/hProcess11"/>
    <dgm:cxn modelId="{998D3D90-94F4-4559-8E0A-CFC2B4854E36}" type="presParOf" srcId="{F6661137-BF90-4DE4-B568-E171DA33BE04}" destId="{B0506140-5AD5-4D5B-BF38-B4B90EA85DDD}" srcOrd="1" destOrd="0" presId="urn:microsoft.com/office/officeart/2005/8/layout/hProcess11"/>
    <dgm:cxn modelId="{66AC222F-D339-41B9-9B40-57F7F36F2B43}" type="presParOf" srcId="{F6661137-BF90-4DE4-B568-E171DA33BE04}" destId="{C4BE158A-EC5B-4448-858C-D21B1BEE72DD}" srcOrd="2" destOrd="0" presId="urn:microsoft.com/office/officeart/2005/8/layout/hProcess11"/>
    <dgm:cxn modelId="{1895CD53-F749-4FE9-8C6C-13BDB9BF6E23}" type="presParOf" srcId="{0436A7D1-C82E-4ACC-A729-DDEE8FEF3201}" destId="{82BEBE4D-3DCD-4C77-8E33-4CCFB2D5C3F7}" srcOrd="1" destOrd="0" presId="urn:microsoft.com/office/officeart/2005/8/layout/hProcess11"/>
    <dgm:cxn modelId="{93A55734-E9A7-4C55-8FBD-117C1583ACEB}" type="presParOf" srcId="{0436A7D1-C82E-4ACC-A729-DDEE8FEF3201}" destId="{254763EA-C9A9-4DDD-BB99-D9D617DE0962}" srcOrd="2" destOrd="0" presId="urn:microsoft.com/office/officeart/2005/8/layout/hProcess11"/>
    <dgm:cxn modelId="{FF9AD367-472C-4900-9A9B-CF1F576BA993}" type="presParOf" srcId="{254763EA-C9A9-4DDD-BB99-D9D617DE0962}" destId="{3BD792EA-BD67-4C08-BAF2-E88D4CA95BE3}" srcOrd="0" destOrd="0" presId="urn:microsoft.com/office/officeart/2005/8/layout/hProcess11"/>
    <dgm:cxn modelId="{85BC07DA-5E40-4244-8E80-A5C0E76FF9B6}" type="presParOf" srcId="{254763EA-C9A9-4DDD-BB99-D9D617DE0962}" destId="{15015FE2-96A1-4708-ACD1-A09723DACB9D}" srcOrd="1" destOrd="0" presId="urn:microsoft.com/office/officeart/2005/8/layout/hProcess11"/>
    <dgm:cxn modelId="{1A220BFE-6318-4FC5-B62D-42358584E64C}" type="presParOf" srcId="{254763EA-C9A9-4DDD-BB99-D9D617DE0962}" destId="{6A9A7724-7305-423D-9145-580AA855BDD3}" srcOrd="2" destOrd="0" presId="urn:microsoft.com/office/officeart/2005/8/layout/hProcess11"/>
    <dgm:cxn modelId="{69615D28-EBFE-4B72-A9DD-092E61F599E8}" type="presParOf" srcId="{0436A7D1-C82E-4ACC-A729-DDEE8FEF3201}" destId="{6EB0DFC4-E04D-4055-8B17-172F6D7BD7C1}" srcOrd="3" destOrd="0" presId="urn:microsoft.com/office/officeart/2005/8/layout/hProcess11"/>
    <dgm:cxn modelId="{197EB1B8-229A-4079-868D-7B2621EEAB29}" type="presParOf" srcId="{0436A7D1-C82E-4ACC-A729-DDEE8FEF3201}" destId="{401AC43D-BC94-4D9B-B216-A46EA21C0041}" srcOrd="4" destOrd="0" presId="urn:microsoft.com/office/officeart/2005/8/layout/hProcess11"/>
    <dgm:cxn modelId="{9D11A44A-BA95-4025-BAF6-1688B987C322}" type="presParOf" srcId="{401AC43D-BC94-4D9B-B216-A46EA21C0041}" destId="{555C7F2D-1B68-41C9-80C6-EBBB05398B20}" srcOrd="0" destOrd="0" presId="urn:microsoft.com/office/officeart/2005/8/layout/hProcess11"/>
    <dgm:cxn modelId="{5B12EE8F-D799-47F5-A555-106631FC93DC}" type="presParOf" srcId="{401AC43D-BC94-4D9B-B216-A46EA21C0041}" destId="{F70004A7-45A6-455F-82DB-781D4EBCB218}" srcOrd="1" destOrd="0" presId="urn:microsoft.com/office/officeart/2005/8/layout/hProcess11"/>
    <dgm:cxn modelId="{A7242C00-8124-410B-8551-0B24F73DF30C}" type="presParOf" srcId="{401AC43D-BC94-4D9B-B216-A46EA21C0041}" destId="{D66E9C3D-791A-41CB-847C-434C4784F03B}" srcOrd="2" destOrd="0" presId="urn:microsoft.com/office/officeart/2005/8/layout/hProcess11"/>
    <dgm:cxn modelId="{976D404E-C7F0-4218-894B-23A2968B3FDF}" type="presParOf" srcId="{0436A7D1-C82E-4ACC-A729-DDEE8FEF3201}" destId="{5C7B847B-528A-4FE2-9169-5E7FADBA9EE7}" srcOrd="5" destOrd="0" presId="urn:microsoft.com/office/officeart/2005/8/layout/hProcess11"/>
    <dgm:cxn modelId="{B1DD5719-6DE8-4455-AB39-EFF83BCAB65D}" type="presParOf" srcId="{0436A7D1-C82E-4ACC-A729-DDEE8FEF3201}" destId="{EA82C5E9-F084-4DE4-821B-BF0561AD0510}" srcOrd="6" destOrd="0" presId="urn:microsoft.com/office/officeart/2005/8/layout/hProcess11"/>
    <dgm:cxn modelId="{2252A44B-BCD8-48A8-8817-C56FD90346CB}" type="presParOf" srcId="{EA82C5E9-F084-4DE4-821B-BF0561AD0510}" destId="{0DEC4E12-556E-446D-8605-DA47AA1681C3}" srcOrd="0" destOrd="0" presId="urn:microsoft.com/office/officeart/2005/8/layout/hProcess11"/>
    <dgm:cxn modelId="{DEFC0F7F-B482-4138-8272-408B3689809B}" type="presParOf" srcId="{EA82C5E9-F084-4DE4-821B-BF0561AD0510}" destId="{3C56E821-5EF4-4553-AC8E-5D375D3EF55C}" srcOrd="1" destOrd="0" presId="urn:microsoft.com/office/officeart/2005/8/layout/hProcess11"/>
    <dgm:cxn modelId="{984466C0-5A69-443D-B90C-17D843CB855F}" type="presParOf" srcId="{EA82C5E9-F084-4DE4-821B-BF0561AD0510}" destId="{7B20C41E-7837-4FC2-9812-529F1D97C6AA}" srcOrd="2" destOrd="0" presId="urn:microsoft.com/office/officeart/2005/8/layout/hProcess11"/>
    <dgm:cxn modelId="{3697C34A-FE75-4C65-95D4-F59C62DE270C}" type="presParOf" srcId="{0436A7D1-C82E-4ACC-A729-DDEE8FEF3201}" destId="{90329832-DDBF-4CED-B708-C5CF339CA399}" srcOrd="7" destOrd="0" presId="urn:microsoft.com/office/officeart/2005/8/layout/hProcess11"/>
    <dgm:cxn modelId="{01AF9196-DDAE-430D-A654-1DCF532FCE7A}" type="presParOf" srcId="{0436A7D1-C82E-4ACC-A729-DDEE8FEF3201}" destId="{FBE77C92-D235-4BBA-83E9-9A8FB8CFFEA2}" srcOrd="8" destOrd="0" presId="urn:microsoft.com/office/officeart/2005/8/layout/hProcess11"/>
    <dgm:cxn modelId="{6FCE70F9-7C8F-4805-966F-0099CD62A0A2}" type="presParOf" srcId="{FBE77C92-D235-4BBA-83E9-9A8FB8CFFEA2}" destId="{4BB09996-F7D2-41E8-B2ED-E9615743CBA8}" srcOrd="0" destOrd="0" presId="urn:microsoft.com/office/officeart/2005/8/layout/hProcess11"/>
    <dgm:cxn modelId="{5B6498AD-C230-4FBA-B097-43E222B128FF}" type="presParOf" srcId="{FBE77C92-D235-4BBA-83E9-9A8FB8CFFEA2}" destId="{21E70322-DF40-439D-8E08-12CA142F9573}" srcOrd="1" destOrd="0" presId="urn:microsoft.com/office/officeart/2005/8/layout/hProcess11"/>
    <dgm:cxn modelId="{060F3476-29B6-4347-B8E8-BA5CC67A82CD}" type="presParOf" srcId="{FBE77C92-D235-4BBA-83E9-9A8FB8CFFEA2}" destId="{D1A63A46-3839-4748-B64D-CD60A0FDC30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2E187A-1D46-4A75-BB28-EC776B90C4C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620AB0-59D2-4D03-A67C-9FF84A0A5E07}">
      <dgm:prSet phldrT="[Texte]" custT="1"/>
      <dgm:spPr/>
      <dgm:t>
        <a:bodyPr/>
        <a:lstStyle/>
        <a:p>
          <a:endParaRPr lang="fr-FR" sz="1800" dirty="0"/>
        </a:p>
      </dgm:t>
    </dgm:pt>
    <dgm:pt modelId="{25FDE118-16FF-474E-B170-7C72E1CD4C11}" type="parTrans" cxnId="{3217340E-EB6A-4B10-B3A8-9F7CAAA6D37A}">
      <dgm:prSet/>
      <dgm:spPr/>
      <dgm:t>
        <a:bodyPr/>
        <a:lstStyle/>
        <a:p>
          <a:endParaRPr lang="fr-FR"/>
        </a:p>
      </dgm:t>
    </dgm:pt>
    <dgm:pt modelId="{76FCF9A4-8C7A-4B07-A0C3-7624666CA6A4}" type="sibTrans" cxnId="{3217340E-EB6A-4B10-B3A8-9F7CAAA6D37A}">
      <dgm:prSet/>
      <dgm:spPr/>
      <dgm:t>
        <a:bodyPr/>
        <a:lstStyle/>
        <a:p>
          <a:endParaRPr lang="fr-FR"/>
        </a:p>
      </dgm:t>
    </dgm:pt>
    <dgm:pt modelId="{E2C82BF3-9871-4621-920F-C0920F5E2C45}">
      <dgm:prSet phldrT="[Texte]" custT="1"/>
      <dgm:spPr/>
      <dgm:t>
        <a:bodyPr/>
        <a:lstStyle/>
        <a:p>
          <a:r>
            <a:rPr lang="fr-FR" sz="1800" dirty="0" smtClean="0"/>
            <a:t>Plan d’entreprise </a:t>
          </a:r>
          <a:endParaRPr lang="fr-FR" sz="1800" dirty="0"/>
        </a:p>
      </dgm:t>
    </dgm:pt>
    <dgm:pt modelId="{FE3AE7F6-BE64-446E-A8F1-3D76F9BF5711}" type="parTrans" cxnId="{01BAD403-C44E-4182-BE3F-3014B8D174F5}">
      <dgm:prSet/>
      <dgm:spPr/>
      <dgm:t>
        <a:bodyPr/>
        <a:lstStyle/>
        <a:p>
          <a:endParaRPr lang="fr-FR"/>
        </a:p>
      </dgm:t>
    </dgm:pt>
    <dgm:pt modelId="{E60ADA85-53EF-473A-832F-BFEB6B29EA39}" type="sibTrans" cxnId="{01BAD403-C44E-4182-BE3F-3014B8D174F5}">
      <dgm:prSet/>
      <dgm:spPr/>
      <dgm:t>
        <a:bodyPr/>
        <a:lstStyle/>
        <a:p>
          <a:endParaRPr lang="fr-FR"/>
        </a:p>
      </dgm:t>
    </dgm:pt>
    <dgm:pt modelId="{EA1422C9-3848-4E8E-A841-0FDC2CDD2474}">
      <dgm:prSet phldrT="[Texte]" custT="1"/>
      <dgm:spPr/>
      <dgm:t>
        <a:bodyPr/>
        <a:lstStyle/>
        <a:p>
          <a:r>
            <a:rPr lang="fr-FR" sz="1800" dirty="0" smtClean="0"/>
            <a:t>Demande d’aide DNJA= AR</a:t>
          </a:r>
          <a:endParaRPr lang="fr-FR" sz="1800" dirty="0"/>
        </a:p>
      </dgm:t>
    </dgm:pt>
    <dgm:pt modelId="{E36159FB-413F-4ACA-9813-AD520F9D17AF}" type="parTrans" cxnId="{D413740B-4BB6-4C7F-AFCC-6F36448C52FF}">
      <dgm:prSet/>
      <dgm:spPr/>
      <dgm:t>
        <a:bodyPr/>
        <a:lstStyle/>
        <a:p>
          <a:endParaRPr lang="fr-FR"/>
        </a:p>
      </dgm:t>
    </dgm:pt>
    <dgm:pt modelId="{DA35B403-4018-47AC-AC9E-76AC6F3B9194}" type="sibTrans" cxnId="{D413740B-4BB6-4C7F-AFCC-6F36448C52FF}">
      <dgm:prSet/>
      <dgm:spPr/>
      <dgm:t>
        <a:bodyPr/>
        <a:lstStyle/>
        <a:p>
          <a:endParaRPr lang="fr-FR"/>
        </a:p>
      </dgm:t>
    </dgm:pt>
    <dgm:pt modelId="{790CFB0C-9B36-4007-A0E8-99A95E3CB825}">
      <dgm:prSet custT="1"/>
      <dgm:spPr/>
      <dgm:t>
        <a:bodyPr/>
        <a:lstStyle/>
        <a:p>
          <a:r>
            <a:rPr lang="fr-FR" sz="1800" dirty="0" smtClean="0"/>
            <a:t>Accusé de réception Dossier Complet</a:t>
          </a:r>
          <a:endParaRPr lang="fr-FR" sz="1800" dirty="0"/>
        </a:p>
      </dgm:t>
    </dgm:pt>
    <dgm:pt modelId="{0BC1369C-B592-47F6-B546-0D11238FA211}" type="parTrans" cxnId="{853E0012-1BDE-4835-9464-D5451FD511D9}">
      <dgm:prSet/>
      <dgm:spPr/>
      <dgm:t>
        <a:bodyPr/>
        <a:lstStyle/>
        <a:p>
          <a:endParaRPr lang="fr-FR"/>
        </a:p>
      </dgm:t>
    </dgm:pt>
    <dgm:pt modelId="{736B564E-00CA-496E-865B-34496648B66F}" type="sibTrans" cxnId="{853E0012-1BDE-4835-9464-D5451FD511D9}">
      <dgm:prSet/>
      <dgm:spPr/>
      <dgm:t>
        <a:bodyPr/>
        <a:lstStyle/>
        <a:p>
          <a:endParaRPr lang="fr-FR"/>
        </a:p>
      </dgm:t>
    </dgm:pt>
    <dgm:pt modelId="{A87A5758-709C-4760-A571-82D9F017D330}">
      <dgm:prSet custT="1"/>
      <dgm:spPr/>
      <dgm:t>
        <a:bodyPr/>
        <a:lstStyle/>
        <a:p>
          <a:r>
            <a:rPr lang="fr-FR" sz="1800" dirty="0" smtClean="0">
              <a:solidFill>
                <a:srgbClr val="C00000"/>
              </a:solidFill>
            </a:rPr>
            <a:t>Affiliation MSA/AMEXA</a:t>
          </a:r>
          <a:endParaRPr lang="fr-FR" sz="1800" dirty="0">
            <a:solidFill>
              <a:srgbClr val="C00000"/>
            </a:solidFill>
          </a:endParaRPr>
        </a:p>
      </dgm:t>
    </dgm:pt>
    <dgm:pt modelId="{325D1035-3C6A-46CB-AC03-B113B75E3142}" type="parTrans" cxnId="{D49C6F6E-DC9F-41CA-AA5A-A6DE1C71996C}">
      <dgm:prSet/>
      <dgm:spPr/>
      <dgm:t>
        <a:bodyPr/>
        <a:lstStyle/>
        <a:p>
          <a:endParaRPr lang="fr-FR"/>
        </a:p>
      </dgm:t>
    </dgm:pt>
    <dgm:pt modelId="{306BC8DF-3E03-4D4A-BCBD-86D2BB0A7408}" type="sibTrans" cxnId="{D49C6F6E-DC9F-41CA-AA5A-A6DE1C71996C}">
      <dgm:prSet/>
      <dgm:spPr/>
      <dgm:t>
        <a:bodyPr/>
        <a:lstStyle/>
        <a:p>
          <a:endParaRPr lang="fr-FR"/>
        </a:p>
      </dgm:t>
    </dgm:pt>
    <dgm:pt modelId="{407D2828-C4CD-4A41-9638-7498BC06E0D4}" type="pres">
      <dgm:prSet presAssocID="{1D2E187A-1D46-4A75-BB28-EC776B90C4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76A1C02-EF8F-43C6-9D03-F5564C0E6103}" type="pres">
      <dgm:prSet presAssocID="{1D2E187A-1D46-4A75-BB28-EC776B90C4CA}" presName="arrow" presStyleLbl="bgShp" presStyleIdx="0" presStyleCnt="1"/>
      <dgm:spPr/>
    </dgm:pt>
    <dgm:pt modelId="{0436A7D1-C82E-4ACC-A729-DDEE8FEF3201}" type="pres">
      <dgm:prSet presAssocID="{1D2E187A-1D46-4A75-BB28-EC776B90C4CA}" presName="points" presStyleCnt="0"/>
      <dgm:spPr/>
    </dgm:pt>
    <dgm:pt modelId="{F6661137-BF90-4DE4-B568-E171DA33BE04}" type="pres">
      <dgm:prSet presAssocID="{4A620AB0-59D2-4D03-A67C-9FF84A0A5E07}" presName="compositeA" presStyleCnt="0"/>
      <dgm:spPr/>
    </dgm:pt>
    <dgm:pt modelId="{1E6896CE-F27C-4392-90BD-1EFC344802EE}" type="pres">
      <dgm:prSet presAssocID="{4A620AB0-59D2-4D03-A67C-9FF84A0A5E07}" presName="textA" presStyleLbl="revTx" presStyleIdx="0" presStyleCnt="5" custScaleX="1564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506140-5AD5-4D5B-BF38-B4B90EA85DDD}" type="pres">
      <dgm:prSet presAssocID="{4A620AB0-59D2-4D03-A67C-9FF84A0A5E07}" presName="circleA" presStyleLbl="node1" presStyleIdx="0" presStyleCnt="5" custFlipVert="0" custFlipHor="1" custScaleX="33084" custScaleY="33084" custLinFactX="47080" custLinFactY="172176" custLinFactNeighborX="100000" custLinFactNeighborY="200000"/>
      <dgm:spPr/>
    </dgm:pt>
    <dgm:pt modelId="{C4BE158A-EC5B-4448-858C-D21B1BEE72DD}" type="pres">
      <dgm:prSet presAssocID="{4A620AB0-59D2-4D03-A67C-9FF84A0A5E07}" presName="spaceA" presStyleCnt="0"/>
      <dgm:spPr/>
    </dgm:pt>
    <dgm:pt modelId="{82BEBE4D-3DCD-4C77-8E33-4CCFB2D5C3F7}" type="pres">
      <dgm:prSet presAssocID="{76FCF9A4-8C7A-4B07-A0C3-7624666CA6A4}" presName="space" presStyleCnt="0"/>
      <dgm:spPr/>
    </dgm:pt>
    <dgm:pt modelId="{254763EA-C9A9-4DDD-BB99-D9D617DE0962}" type="pres">
      <dgm:prSet presAssocID="{E2C82BF3-9871-4621-920F-C0920F5E2C45}" presName="compositeB" presStyleCnt="0"/>
      <dgm:spPr/>
    </dgm:pt>
    <dgm:pt modelId="{3BD792EA-BD67-4C08-BAF2-E88D4CA95BE3}" type="pres">
      <dgm:prSet presAssocID="{E2C82BF3-9871-4621-920F-C0920F5E2C45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15FE2-96A1-4708-ACD1-A09723DACB9D}" type="pres">
      <dgm:prSet presAssocID="{E2C82BF3-9871-4621-920F-C0920F5E2C45}" presName="circleB" presStyleLbl="node1" presStyleIdx="1" presStyleCnt="5"/>
      <dgm:spPr/>
    </dgm:pt>
    <dgm:pt modelId="{6A9A7724-7305-423D-9145-580AA855BDD3}" type="pres">
      <dgm:prSet presAssocID="{E2C82BF3-9871-4621-920F-C0920F5E2C45}" presName="spaceB" presStyleCnt="0"/>
      <dgm:spPr/>
    </dgm:pt>
    <dgm:pt modelId="{6EB0DFC4-E04D-4055-8B17-172F6D7BD7C1}" type="pres">
      <dgm:prSet presAssocID="{E60ADA85-53EF-473A-832F-BFEB6B29EA39}" presName="space" presStyleCnt="0"/>
      <dgm:spPr/>
    </dgm:pt>
    <dgm:pt modelId="{401AC43D-BC94-4D9B-B216-A46EA21C0041}" type="pres">
      <dgm:prSet presAssocID="{EA1422C9-3848-4E8E-A841-0FDC2CDD2474}" presName="compositeA" presStyleCnt="0"/>
      <dgm:spPr/>
    </dgm:pt>
    <dgm:pt modelId="{555C7F2D-1B68-41C9-80C6-EBBB05398B20}" type="pres">
      <dgm:prSet presAssocID="{EA1422C9-3848-4E8E-A841-0FDC2CDD2474}" presName="textA" presStyleLbl="revTx" presStyleIdx="2" presStyleCnt="5" custScaleX="1336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0004A7-45A6-455F-82DB-781D4EBCB218}" type="pres">
      <dgm:prSet presAssocID="{EA1422C9-3848-4E8E-A841-0FDC2CDD2474}" presName="circleA" presStyleLbl="node1" presStyleIdx="2" presStyleCnt="5"/>
      <dgm:spPr/>
    </dgm:pt>
    <dgm:pt modelId="{D66E9C3D-791A-41CB-847C-434C4784F03B}" type="pres">
      <dgm:prSet presAssocID="{EA1422C9-3848-4E8E-A841-0FDC2CDD2474}" presName="spaceA" presStyleCnt="0"/>
      <dgm:spPr/>
    </dgm:pt>
    <dgm:pt modelId="{5C7B847B-528A-4FE2-9169-5E7FADBA9EE7}" type="pres">
      <dgm:prSet presAssocID="{DA35B403-4018-47AC-AC9E-76AC6F3B9194}" presName="space" presStyleCnt="0"/>
      <dgm:spPr/>
    </dgm:pt>
    <dgm:pt modelId="{EA82C5E9-F084-4DE4-821B-BF0561AD0510}" type="pres">
      <dgm:prSet presAssocID="{790CFB0C-9B36-4007-A0E8-99A95E3CB825}" presName="compositeB" presStyleCnt="0"/>
      <dgm:spPr/>
    </dgm:pt>
    <dgm:pt modelId="{0DEC4E12-556E-446D-8605-DA47AA1681C3}" type="pres">
      <dgm:prSet presAssocID="{790CFB0C-9B36-4007-A0E8-99A95E3CB825}" presName="textB" presStyleLbl="revTx" presStyleIdx="3" presStyleCnt="5" custScaleX="1256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6E821-5EF4-4553-AC8E-5D375D3EF55C}" type="pres">
      <dgm:prSet presAssocID="{790CFB0C-9B36-4007-A0E8-99A95E3CB825}" presName="circleB" presStyleLbl="node1" presStyleIdx="3" presStyleCnt="5"/>
      <dgm:spPr/>
    </dgm:pt>
    <dgm:pt modelId="{7B20C41E-7837-4FC2-9812-529F1D97C6AA}" type="pres">
      <dgm:prSet presAssocID="{790CFB0C-9B36-4007-A0E8-99A95E3CB825}" presName="spaceB" presStyleCnt="0"/>
      <dgm:spPr/>
    </dgm:pt>
    <dgm:pt modelId="{2B4C669C-B3C4-4843-BCA5-A480FC37A759}" type="pres">
      <dgm:prSet presAssocID="{736B564E-00CA-496E-865B-34496648B66F}" presName="space" presStyleCnt="0"/>
      <dgm:spPr/>
    </dgm:pt>
    <dgm:pt modelId="{182A6741-19CF-40D0-BD91-5521E78B83E9}" type="pres">
      <dgm:prSet presAssocID="{A87A5758-709C-4760-A571-82D9F017D330}" presName="compositeA" presStyleCnt="0"/>
      <dgm:spPr/>
    </dgm:pt>
    <dgm:pt modelId="{623F6172-4731-406A-B90C-9BD09929E637}" type="pres">
      <dgm:prSet presAssocID="{A87A5758-709C-4760-A571-82D9F017D330}" presName="textA" presStyleLbl="revTx" presStyleIdx="4" presStyleCnt="5" custScaleX="140519" custLinFactNeighborX="2549" custLinFactNeighborY="101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CD7854-1519-4899-847A-CDEF24B5030F}" type="pres">
      <dgm:prSet presAssocID="{A87A5758-709C-4760-A571-82D9F017D330}" presName="circleA" presStyleLbl="node1" presStyleIdx="4" presStyleCnt="5"/>
      <dgm:spPr/>
    </dgm:pt>
    <dgm:pt modelId="{26D515F8-582B-4A8B-BA19-8E782641DBDD}" type="pres">
      <dgm:prSet presAssocID="{A87A5758-709C-4760-A571-82D9F017D330}" presName="spaceA" presStyleCnt="0"/>
      <dgm:spPr/>
    </dgm:pt>
  </dgm:ptLst>
  <dgm:cxnLst>
    <dgm:cxn modelId="{FAC8AFB2-E220-4F8F-BC2A-A0CA111D65C7}" type="presOf" srcId="{E2C82BF3-9871-4621-920F-C0920F5E2C45}" destId="{3BD792EA-BD67-4C08-BAF2-E88D4CA95BE3}" srcOrd="0" destOrd="0" presId="urn:microsoft.com/office/officeart/2005/8/layout/hProcess11"/>
    <dgm:cxn modelId="{D413740B-4BB6-4C7F-AFCC-6F36448C52FF}" srcId="{1D2E187A-1D46-4A75-BB28-EC776B90C4CA}" destId="{EA1422C9-3848-4E8E-A841-0FDC2CDD2474}" srcOrd="2" destOrd="0" parTransId="{E36159FB-413F-4ACA-9813-AD520F9D17AF}" sibTransId="{DA35B403-4018-47AC-AC9E-76AC6F3B9194}"/>
    <dgm:cxn modelId="{C7904E6C-FCAA-4AD9-A42A-AE70CC10A36B}" type="presOf" srcId="{790CFB0C-9B36-4007-A0E8-99A95E3CB825}" destId="{0DEC4E12-556E-446D-8605-DA47AA1681C3}" srcOrd="0" destOrd="0" presId="urn:microsoft.com/office/officeart/2005/8/layout/hProcess11"/>
    <dgm:cxn modelId="{A84CB7D7-760E-4CA9-855D-0F5443C4692C}" type="presOf" srcId="{EA1422C9-3848-4E8E-A841-0FDC2CDD2474}" destId="{555C7F2D-1B68-41C9-80C6-EBBB05398B20}" srcOrd="0" destOrd="0" presId="urn:microsoft.com/office/officeart/2005/8/layout/hProcess11"/>
    <dgm:cxn modelId="{01BAD403-C44E-4182-BE3F-3014B8D174F5}" srcId="{1D2E187A-1D46-4A75-BB28-EC776B90C4CA}" destId="{E2C82BF3-9871-4621-920F-C0920F5E2C45}" srcOrd="1" destOrd="0" parTransId="{FE3AE7F6-BE64-446E-A8F1-3D76F9BF5711}" sibTransId="{E60ADA85-53EF-473A-832F-BFEB6B29EA39}"/>
    <dgm:cxn modelId="{853E0012-1BDE-4835-9464-D5451FD511D9}" srcId="{1D2E187A-1D46-4A75-BB28-EC776B90C4CA}" destId="{790CFB0C-9B36-4007-A0E8-99A95E3CB825}" srcOrd="3" destOrd="0" parTransId="{0BC1369C-B592-47F6-B546-0D11238FA211}" sibTransId="{736B564E-00CA-496E-865B-34496648B66F}"/>
    <dgm:cxn modelId="{D49C6F6E-DC9F-41CA-AA5A-A6DE1C71996C}" srcId="{1D2E187A-1D46-4A75-BB28-EC776B90C4CA}" destId="{A87A5758-709C-4760-A571-82D9F017D330}" srcOrd="4" destOrd="0" parTransId="{325D1035-3C6A-46CB-AC03-B113B75E3142}" sibTransId="{306BC8DF-3E03-4D4A-BCBD-86D2BB0A7408}"/>
    <dgm:cxn modelId="{3B7BC48A-0194-495E-9CAE-FD8FD8E73092}" type="presOf" srcId="{A87A5758-709C-4760-A571-82D9F017D330}" destId="{623F6172-4731-406A-B90C-9BD09929E637}" srcOrd="0" destOrd="0" presId="urn:microsoft.com/office/officeart/2005/8/layout/hProcess11"/>
    <dgm:cxn modelId="{3217340E-EB6A-4B10-B3A8-9F7CAAA6D37A}" srcId="{1D2E187A-1D46-4A75-BB28-EC776B90C4CA}" destId="{4A620AB0-59D2-4D03-A67C-9FF84A0A5E07}" srcOrd="0" destOrd="0" parTransId="{25FDE118-16FF-474E-B170-7C72E1CD4C11}" sibTransId="{76FCF9A4-8C7A-4B07-A0C3-7624666CA6A4}"/>
    <dgm:cxn modelId="{B57F85A6-FEFD-498F-AF18-411479D28895}" type="presOf" srcId="{1D2E187A-1D46-4A75-BB28-EC776B90C4CA}" destId="{407D2828-C4CD-4A41-9638-7498BC06E0D4}" srcOrd="0" destOrd="0" presId="urn:microsoft.com/office/officeart/2005/8/layout/hProcess11"/>
    <dgm:cxn modelId="{F7574DB8-B7B9-43CC-B2B6-3D74A7B7C990}" type="presOf" srcId="{4A620AB0-59D2-4D03-A67C-9FF84A0A5E07}" destId="{1E6896CE-F27C-4392-90BD-1EFC344802EE}" srcOrd="0" destOrd="0" presId="urn:microsoft.com/office/officeart/2005/8/layout/hProcess11"/>
    <dgm:cxn modelId="{18BDBDAD-A84A-43E8-ADF6-30979E5780C9}" type="presParOf" srcId="{407D2828-C4CD-4A41-9638-7498BC06E0D4}" destId="{376A1C02-EF8F-43C6-9D03-F5564C0E6103}" srcOrd="0" destOrd="0" presId="urn:microsoft.com/office/officeart/2005/8/layout/hProcess11"/>
    <dgm:cxn modelId="{3393F1BF-FB80-4A82-87BC-18A26A70F77D}" type="presParOf" srcId="{407D2828-C4CD-4A41-9638-7498BC06E0D4}" destId="{0436A7D1-C82E-4ACC-A729-DDEE8FEF3201}" srcOrd="1" destOrd="0" presId="urn:microsoft.com/office/officeart/2005/8/layout/hProcess11"/>
    <dgm:cxn modelId="{CC06709F-E60F-4789-8451-E05B548D1A70}" type="presParOf" srcId="{0436A7D1-C82E-4ACC-A729-DDEE8FEF3201}" destId="{F6661137-BF90-4DE4-B568-E171DA33BE04}" srcOrd="0" destOrd="0" presId="urn:microsoft.com/office/officeart/2005/8/layout/hProcess11"/>
    <dgm:cxn modelId="{EB466800-76F3-486F-AAA3-091FF4D6090E}" type="presParOf" srcId="{F6661137-BF90-4DE4-B568-E171DA33BE04}" destId="{1E6896CE-F27C-4392-90BD-1EFC344802EE}" srcOrd="0" destOrd="0" presId="urn:microsoft.com/office/officeart/2005/8/layout/hProcess11"/>
    <dgm:cxn modelId="{F5DED44D-D171-4BB1-BDDB-354D6E401EB9}" type="presParOf" srcId="{F6661137-BF90-4DE4-B568-E171DA33BE04}" destId="{B0506140-5AD5-4D5B-BF38-B4B90EA85DDD}" srcOrd="1" destOrd="0" presId="urn:microsoft.com/office/officeart/2005/8/layout/hProcess11"/>
    <dgm:cxn modelId="{456671C5-84DB-4C0B-AE06-659F4494681C}" type="presParOf" srcId="{F6661137-BF90-4DE4-B568-E171DA33BE04}" destId="{C4BE158A-EC5B-4448-858C-D21B1BEE72DD}" srcOrd="2" destOrd="0" presId="urn:microsoft.com/office/officeart/2005/8/layout/hProcess11"/>
    <dgm:cxn modelId="{F943FB61-D3B3-4680-9B96-807DBDBE62FB}" type="presParOf" srcId="{0436A7D1-C82E-4ACC-A729-DDEE8FEF3201}" destId="{82BEBE4D-3DCD-4C77-8E33-4CCFB2D5C3F7}" srcOrd="1" destOrd="0" presId="urn:microsoft.com/office/officeart/2005/8/layout/hProcess11"/>
    <dgm:cxn modelId="{8D1EF157-7443-47A8-BCA4-9340D5CF9B29}" type="presParOf" srcId="{0436A7D1-C82E-4ACC-A729-DDEE8FEF3201}" destId="{254763EA-C9A9-4DDD-BB99-D9D617DE0962}" srcOrd="2" destOrd="0" presId="urn:microsoft.com/office/officeart/2005/8/layout/hProcess11"/>
    <dgm:cxn modelId="{EDDF0824-2FD6-430C-A313-9F25D2DCE187}" type="presParOf" srcId="{254763EA-C9A9-4DDD-BB99-D9D617DE0962}" destId="{3BD792EA-BD67-4C08-BAF2-E88D4CA95BE3}" srcOrd="0" destOrd="0" presId="urn:microsoft.com/office/officeart/2005/8/layout/hProcess11"/>
    <dgm:cxn modelId="{60B985F3-DF1F-495B-8061-39DE31FBFD5C}" type="presParOf" srcId="{254763EA-C9A9-4DDD-BB99-D9D617DE0962}" destId="{15015FE2-96A1-4708-ACD1-A09723DACB9D}" srcOrd="1" destOrd="0" presId="urn:microsoft.com/office/officeart/2005/8/layout/hProcess11"/>
    <dgm:cxn modelId="{4B6D49C5-6ED9-45F6-8273-BC2ABF3727B5}" type="presParOf" srcId="{254763EA-C9A9-4DDD-BB99-D9D617DE0962}" destId="{6A9A7724-7305-423D-9145-580AA855BDD3}" srcOrd="2" destOrd="0" presId="urn:microsoft.com/office/officeart/2005/8/layout/hProcess11"/>
    <dgm:cxn modelId="{A7EBEB49-B35D-43DD-8A0F-C442A8A88102}" type="presParOf" srcId="{0436A7D1-C82E-4ACC-A729-DDEE8FEF3201}" destId="{6EB0DFC4-E04D-4055-8B17-172F6D7BD7C1}" srcOrd="3" destOrd="0" presId="urn:microsoft.com/office/officeart/2005/8/layout/hProcess11"/>
    <dgm:cxn modelId="{C61E6505-CA7F-4C7A-AE94-94B9B5019722}" type="presParOf" srcId="{0436A7D1-C82E-4ACC-A729-DDEE8FEF3201}" destId="{401AC43D-BC94-4D9B-B216-A46EA21C0041}" srcOrd="4" destOrd="0" presId="urn:microsoft.com/office/officeart/2005/8/layout/hProcess11"/>
    <dgm:cxn modelId="{7B07293D-D732-4737-8477-474B6F3F52D4}" type="presParOf" srcId="{401AC43D-BC94-4D9B-B216-A46EA21C0041}" destId="{555C7F2D-1B68-41C9-80C6-EBBB05398B20}" srcOrd="0" destOrd="0" presId="urn:microsoft.com/office/officeart/2005/8/layout/hProcess11"/>
    <dgm:cxn modelId="{EB200B88-478A-485B-91CB-CB8956EE4ADA}" type="presParOf" srcId="{401AC43D-BC94-4D9B-B216-A46EA21C0041}" destId="{F70004A7-45A6-455F-82DB-781D4EBCB218}" srcOrd="1" destOrd="0" presId="urn:microsoft.com/office/officeart/2005/8/layout/hProcess11"/>
    <dgm:cxn modelId="{4D1A7117-20DC-4CE4-85D7-8154FA235ED5}" type="presParOf" srcId="{401AC43D-BC94-4D9B-B216-A46EA21C0041}" destId="{D66E9C3D-791A-41CB-847C-434C4784F03B}" srcOrd="2" destOrd="0" presId="urn:microsoft.com/office/officeart/2005/8/layout/hProcess11"/>
    <dgm:cxn modelId="{8F43E3AB-ACBD-4A8E-BFC8-AC3D1EA014B0}" type="presParOf" srcId="{0436A7D1-C82E-4ACC-A729-DDEE8FEF3201}" destId="{5C7B847B-528A-4FE2-9169-5E7FADBA9EE7}" srcOrd="5" destOrd="0" presId="urn:microsoft.com/office/officeart/2005/8/layout/hProcess11"/>
    <dgm:cxn modelId="{29EFCFCE-3DA1-4196-AC92-D86B5FF4913D}" type="presParOf" srcId="{0436A7D1-C82E-4ACC-A729-DDEE8FEF3201}" destId="{EA82C5E9-F084-4DE4-821B-BF0561AD0510}" srcOrd="6" destOrd="0" presId="urn:microsoft.com/office/officeart/2005/8/layout/hProcess11"/>
    <dgm:cxn modelId="{E3A30A16-0601-433E-8159-164833917B8E}" type="presParOf" srcId="{EA82C5E9-F084-4DE4-821B-BF0561AD0510}" destId="{0DEC4E12-556E-446D-8605-DA47AA1681C3}" srcOrd="0" destOrd="0" presId="urn:microsoft.com/office/officeart/2005/8/layout/hProcess11"/>
    <dgm:cxn modelId="{0F8BBB2F-6910-4DEF-B918-82CCBE5C870D}" type="presParOf" srcId="{EA82C5E9-F084-4DE4-821B-BF0561AD0510}" destId="{3C56E821-5EF4-4553-AC8E-5D375D3EF55C}" srcOrd="1" destOrd="0" presId="urn:microsoft.com/office/officeart/2005/8/layout/hProcess11"/>
    <dgm:cxn modelId="{5B0493FB-5582-440F-A4C3-ADCD55CB219B}" type="presParOf" srcId="{EA82C5E9-F084-4DE4-821B-BF0561AD0510}" destId="{7B20C41E-7837-4FC2-9812-529F1D97C6AA}" srcOrd="2" destOrd="0" presId="urn:microsoft.com/office/officeart/2005/8/layout/hProcess11"/>
    <dgm:cxn modelId="{DD552D10-102E-43B0-B27F-4F5173480C37}" type="presParOf" srcId="{0436A7D1-C82E-4ACC-A729-DDEE8FEF3201}" destId="{2B4C669C-B3C4-4843-BCA5-A480FC37A759}" srcOrd="7" destOrd="0" presId="urn:microsoft.com/office/officeart/2005/8/layout/hProcess11"/>
    <dgm:cxn modelId="{1C605811-2B5D-4C76-A950-253CD36FBDFA}" type="presParOf" srcId="{0436A7D1-C82E-4ACC-A729-DDEE8FEF3201}" destId="{182A6741-19CF-40D0-BD91-5521E78B83E9}" srcOrd="8" destOrd="0" presId="urn:microsoft.com/office/officeart/2005/8/layout/hProcess11"/>
    <dgm:cxn modelId="{8705FB2A-F3C9-4284-BDE6-6471C7C01F38}" type="presParOf" srcId="{182A6741-19CF-40D0-BD91-5521E78B83E9}" destId="{623F6172-4731-406A-B90C-9BD09929E637}" srcOrd="0" destOrd="0" presId="urn:microsoft.com/office/officeart/2005/8/layout/hProcess11"/>
    <dgm:cxn modelId="{E65DAB2D-EFDD-44C9-A8F1-B08C8BE6DC8A}" type="presParOf" srcId="{182A6741-19CF-40D0-BD91-5521E78B83E9}" destId="{6ECD7854-1519-4899-847A-CDEF24B5030F}" srcOrd="1" destOrd="0" presId="urn:microsoft.com/office/officeart/2005/8/layout/hProcess11"/>
    <dgm:cxn modelId="{0C8CA6BC-0BE0-4615-B711-643689C896CA}" type="presParOf" srcId="{182A6741-19CF-40D0-BD91-5521E78B83E9}" destId="{26D515F8-582B-4A8B-BA19-8E782641DBD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8A124-5989-4592-9A7E-F61BC0BC1475}">
      <dsp:nvSpPr>
        <dsp:cNvPr id="0" name=""/>
        <dsp:cNvSpPr/>
      </dsp:nvSpPr>
      <dsp:spPr>
        <a:xfrm>
          <a:off x="508" y="1199544"/>
          <a:ext cx="1660826" cy="828321"/>
        </a:xfrm>
        <a:prstGeom prst="chevron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Demande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414669" y="1199544"/>
        <a:ext cx="832505" cy="828321"/>
      </dsp:txXfrm>
    </dsp:sp>
    <dsp:sp modelId="{3B7AC7DB-362F-492E-AD45-20D26AFD8A36}">
      <dsp:nvSpPr>
        <dsp:cNvPr id="0" name=""/>
        <dsp:cNvSpPr/>
      </dsp:nvSpPr>
      <dsp:spPr>
        <a:xfrm>
          <a:off x="1392129" y="1269952"/>
          <a:ext cx="1718767" cy="687506"/>
        </a:xfrm>
        <a:prstGeom prst="chevron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Pré-instruction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1735882" y="1269952"/>
        <a:ext cx="1031261" cy="687506"/>
      </dsp:txXfrm>
    </dsp:sp>
    <dsp:sp modelId="{01F958AD-D1CB-4626-8F5F-CBD85DDB4B18}">
      <dsp:nvSpPr>
        <dsp:cNvPr id="0" name=""/>
        <dsp:cNvSpPr/>
      </dsp:nvSpPr>
      <dsp:spPr>
        <a:xfrm>
          <a:off x="2870269" y="1269952"/>
          <a:ext cx="1718767" cy="687506"/>
        </a:xfrm>
        <a:prstGeom prst="chevron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solidFill>
                <a:schemeClr val="tx1"/>
              </a:solidFill>
            </a:rPr>
            <a:t>Instruction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3214022" y="1269952"/>
        <a:ext cx="1031261" cy="687506"/>
      </dsp:txXfrm>
    </dsp:sp>
    <dsp:sp modelId="{6BA03A2F-D80B-486F-9C8A-FAB578D34B10}">
      <dsp:nvSpPr>
        <dsp:cNvPr id="0" name=""/>
        <dsp:cNvSpPr/>
      </dsp:nvSpPr>
      <dsp:spPr>
        <a:xfrm>
          <a:off x="4348409" y="1269952"/>
          <a:ext cx="1718767" cy="687506"/>
        </a:xfrm>
        <a:prstGeom prst="chevron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Programmation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4692162" y="1269952"/>
        <a:ext cx="1031261" cy="687506"/>
      </dsp:txXfrm>
    </dsp:sp>
    <dsp:sp modelId="{C748ACC1-A320-455E-B217-D1BA37F7355B}">
      <dsp:nvSpPr>
        <dsp:cNvPr id="0" name=""/>
        <dsp:cNvSpPr/>
      </dsp:nvSpPr>
      <dsp:spPr>
        <a:xfrm>
          <a:off x="5826548" y="1269952"/>
          <a:ext cx="1718767" cy="687506"/>
        </a:xfrm>
        <a:prstGeom prst="chevron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Demande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6170301" y="1269952"/>
        <a:ext cx="1031261" cy="687506"/>
      </dsp:txXfrm>
    </dsp:sp>
    <dsp:sp modelId="{97A1D38E-8ACE-4EA2-8C53-BFC6390BE08D}">
      <dsp:nvSpPr>
        <dsp:cNvPr id="0" name=""/>
        <dsp:cNvSpPr/>
      </dsp:nvSpPr>
      <dsp:spPr>
        <a:xfrm>
          <a:off x="7304688" y="1269952"/>
          <a:ext cx="1718767" cy="687506"/>
        </a:xfrm>
        <a:prstGeom prst="chevron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Pré-instruction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7648441" y="1269952"/>
        <a:ext cx="1031261" cy="687506"/>
      </dsp:txXfrm>
    </dsp:sp>
    <dsp:sp modelId="{A91EC382-53F2-4282-BE7A-C3CE1C321A55}">
      <dsp:nvSpPr>
        <dsp:cNvPr id="0" name=""/>
        <dsp:cNvSpPr/>
      </dsp:nvSpPr>
      <dsp:spPr>
        <a:xfrm>
          <a:off x="8782828" y="1269952"/>
          <a:ext cx="1718767" cy="687506"/>
        </a:xfrm>
        <a:prstGeom prst="chevron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Instruction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9126581" y="1269952"/>
        <a:ext cx="1031261" cy="687506"/>
      </dsp:txXfrm>
    </dsp:sp>
    <dsp:sp modelId="{10769EA1-A223-44C0-8F7F-341D458C1FDE}">
      <dsp:nvSpPr>
        <dsp:cNvPr id="0" name=""/>
        <dsp:cNvSpPr/>
      </dsp:nvSpPr>
      <dsp:spPr>
        <a:xfrm>
          <a:off x="10260967" y="1269952"/>
          <a:ext cx="1718767" cy="687506"/>
        </a:xfrm>
        <a:prstGeom prst="chevron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Paiement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10604720" y="1269952"/>
        <a:ext cx="1031261" cy="687506"/>
      </dsp:txXfrm>
    </dsp:sp>
    <dsp:sp modelId="{8320B38B-DD98-4F7A-9107-C020EE2E4B6F}">
      <dsp:nvSpPr>
        <dsp:cNvPr id="0" name=""/>
        <dsp:cNvSpPr/>
      </dsp:nvSpPr>
      <dsp:spPr>
        <a:xfrm>
          <a:off x="508" y="2154901"/>
          <a:ext cx="1470084" cy="66536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Porteur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333191" y="2154901"/>
        <a:ext cx="804719" cy="665365"/>
      </dsp:txXfrm>
    </dsp:sp>
    <dsp:sp modelId="{BD26782A-DC66-4EF2-8722-B51A251A8404}">
      <dsp:nvSpPr>
        <dsp:cNvPr id="0" name=""/>
        <dsp:cNvSpPr/>
      </dsp:nvSpPr>
      <dsp:spPr>
        <a:xfrm>
          <a:off x="1201387" y="2143831"/>
          <a:ext cx="1718767" cy="6875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Cellules PI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1545140" y="2143831"/>
        <a:ext cx="1031261" cy="687506"/>
      </dsp:txXfrm>
    </dsp:sp>
    <dsp:sp modelId="{BC549C72-ECC4-47AE-83BC-C35B91B3E9FD}">
      <dsp:nvSpPr>
        <dsp:cNvPr id="0" name=""/>
        <dsp:cNvSpPr/>
      </dsp:nvSpPr>
      <dsp:spPr>
        <a:xfrm>
          <a:off x="2679527" y="2143831"/>
          <a:ext cx="1718767" cy="6875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Région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3023280" y="2143831"/>
        <a:ext cx="1031261" cy="687506"/>
      </dsp:txXfrm>
    </dsp:sp>
    <dsp:sp modelId="{9EF7D892-18DB-4861-9AC4-8C1AA6E085CA}">
      <dsp:nvSpPr>
        <dsp:cNvPr id="0" name=""/>
        <dsp:cNvSpPr/>
      </dsp:nvSpPr>
      <dsp:spPr>
        <a:xfrm>
          <a:off x="4157667" y="2143831"/>
          <a:ext cx="1718767" cy="6875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CP/ ICP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4501420" y="2143831"/>
        <a:ext cx="1031261" cy="687506"/>
      </dsp:txXfrm>
    </dsp:sp>
    <dsp:sp modelId="{8133AE0C-BF50-4E22-A65C-1334EAD4076F}">
      <dsp:nvSpPr>
        <dsp:cNvPr id="0" name=""/>
        <dsp:cNvSpPr/>
      </dsp:nvSpPr>
      <dsp:spPr>
        <a:xfrm>
          <a:off x="5635806" y="2143831"/>
          <a:ext cx="1718767" cy="6875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Porteur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5979559" y="2143831"/>
        <a:ext cx="1031261" cy="687506"/>
      </dsp:txXfrm>
    </dsp:sp>
    <dsp:sp modelId="{7ED562F9-B6BF-4752-B6A8-FD26AEE841BB}">
      <dsp:nvSpPr>
        <dsp:cNvPr id="0" name=""/>
        <dsp:cNvSpPr/>
      </dsp:nvSpPr>
      <dsp:spPr>
        <a:xfrm>
          <a:off x="7113946" y="2143831"/>
          <a:ext cx="1718767" cy="6875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Cellules PI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7457699" y="2143831"/>
        <a:ext cx="1031261" cy="687506"/>
      </dsp:txXfrm>
    </dsp:sp>
    <dsp:sp modelId="{E2244CF7-0A5D-4E3C-9D2D-31B4990FC529}">
      <dsp:nvSpPr>
        <dsp:cNvPr id="0" name=""/>
        <dsp:cNvSpPr/>
      </dsp:nvSpPr>
      <dsp:spPr>
        <a:xfrm>
          <a:off x="8592086" y="2143831"/>
          <a:ext cx="1718767" cy="6875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Région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8935839" y="2143831"/>
        <a:ext cx="1031261" cy="687506"/>
      </dsp:txXfrm>
    </dsp:sp>
    <dsp:sp modelId="{C340101B-1D7B-48E1-B7AE-9EED640568BB}">
      <dsp:nvSpPr>
        <dsp:cNvPr id="0" name=""/>
        <dsp:cNvSpPr/>
      </dsp:nvSpPr>
      <dsp:spPr>
        <a:xfrm>
          <a:off x="10070226" y="2143831"/>
          <a:ext cx="1718767" cy="6875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ASP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10413979" y="2143831"/>
        <a:ext cx="1031261" cy="687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A1C02-EF8F-43C6-9D03-F5564C0E6103}">
      <dsp:nvSpPr>
        <dsp:cNvPr id="0" name=""/>
        <dsp:cNvSpPr/>
      </dsp:nvSpPr>
      <dsp:spPr>
        <a:xfrm>
          <a:off x="0" y="414587"/>
          <a:ext cx="11291888" cy="55278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896CE-F27C-4392-90BD-1EFC344802EE}">
      <dsp:nvSpPr>
        <dsp:cNvPr id="0" name=""/>
        <dsp:cNvSpPr/>
      </dsp:nvSpPr>
      <dsp:spPr>
        <a:xfrm>
          <a:off x="4466" y="0"/>
          <a:ext cx="1952647" cy="552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Affiliation MSA/AMEXA</a:t>
          </a:r>
          <a:endParaRPr lang="fr-FR" sz="1800" kern="1200" dirty="0"/>
        </a:p>
      </dsp:txBody>
      <dsp:txXfrm>
        <a:off x="4466" y="0"/>
        <a:ext cx="1952647" cy="552782"/>
      </dsp:txXfrm>
    </dsp:sp>
    <dsp:sp modelId="{B0506140-5AD5-4D5B-BF38-B4B90EA85DDD}">
      <dsp:nvSpPr>
        <dsp:cNvPr id="0" name=""/>
        <dsp:cNvSpPr/>
      </dsp:nvSpPr>
      <dsp:spPr>
        <a:xfrm>
          <a:off x="911691" y="621880"/>
          <a:ext cx="138195" cy="13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792EA-BD67-4C08-BAF2-E88D4CA95BE3}">
      <dsp:nvSpPr>
        <dsp:cNvPr id="0" name=""/>
        <dsp:cNvSpPr/>
      </dsp:nvSpPr>
      <dsp:spPr>
        <a:xfrm>
          <a:off x="2054745" y="829174"/>
          <a:ext cx="1952647" cy="552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d’entreprise </a:t>
          </a:r>
          <a:endParaRPr lang="fr-FR" sz="1800" kern="1200" dirty="0"/>
        </a:p>
      </dsp:txBody>
      <dsp:txXfrm>
        <a:off x="2054745" y="829174"/>
        <a:ext cx="1952647" cy="552782"/>
      </dsp:txXfrm>
    </dsp:sp>
    <dsp:sp modelId="{15015FE2-96A1-4708-ACD1-A09723DACB9D}">
      <dsp:nvSpPr>
        <dsp:cNvPr id="0" name=""/>
        <dsp:cNvSpPr/>
      </dsp:nvSpPr>
      <dsp:spPr>
        <a:xfrm>
          <a:off x="2961971" y="621880"/>
          <a:ext cx="138195" cy="13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C7F2D-1B68-41C9-80C6-EBBB05398B20}">
      <dsp:nvSpPr>
        <dsp:cNvPr id="0" name=""/>
        <dsp:cNvSpPr/>
      </dsp:nvSpPr>
      <dsp:spPr>
        <a:xfrm>
          <a:off x="4105025" y="0"/>
          <a:ext cx="1952647" cy="552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Demande d’aide DNJA= AR</a:t>
          </a:r>
          <a:endParaRPr lang="fr-FR" sz="1800" kern="1200" dirty="0"/>
        </a:p>
      </dsp:txBody>
      <dsp:txXfrm>
        <a:off x="4105025" y="0"/>
        <a:ext cx="1952647" cy="552782"/>
      </dsp:txXfrm>
    </dsp:sp>
    <dsp:sp modelId="{F70004A7-45A6-455F-82DB-781D4EBCB218}">
      <dsp:nvSpPr>
        <dsp:cNvPr id="0" name=""/>
        <dsp:cNvSpPr/>
      </dsp:nvSpPr>
      <dsp:spPr>
        <a:xfrm>
          <a:off x="5012251" y="621880"/>
          <a:ext cx="138195" cy="13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C4E12-556E-446D-8605-DA47AA1681C3}">
      <dsp:nvSpPr>
        <dsp:cNvPr id="0" name=""/>
        <dsp:cNvSpPr/>
      </dsp:nvSpPr>
      <dsp:spPr>
        <a:xfrm>
          <a:off x="6155305" y="829174"/>
          <a:ext cx="1952647" cy="552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rgbClr val="C00000"/>
              </a:solidFill>
            </a:rPr>
            <a:t>Accusé de réception Dossier Complet</a:t>
          </a:r>
          <a:endParaRPr lang="fr-FR" sz="1800" kern="1200" dirty="0">
            <a:solidFill>
              <a:srgbClr val="C00000"/>
            </a:solidFill>
          </a:endParaRPr>
        </a:p>
      </dsp:txBody>
      <dsp:txXfrm>
        <a:off x="6155305" y="829174"/>
        <a:ext cx="1952647" cy="552782"/>
      </dsp:txXfrm>
    </dsp:sp>
    <dsp:sp modelId="{3C56E821-5EF4-4553-AC8E-5D375D3EF55C}">
      <dsp:nvSpPr>
        <dsp:cNvPr id="0" name=""/>
        <dsp:cNvSpPr/>
      </dsp:nvSpPr>
      <dsp:spPr>
        <a:xfrm>
          <a:off x="7062531" y="621880"/>
          <a:ext cx="138195" cy="13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09996-F7D2-41E8-B2ED-E9615743CBA8}">
      <dsp:nvSpPr>
        <dsp:cNvPr id="0" name=""/>
        <dsp:cNvSpPr/>
      </dsp:nvSpPr>
      <dsp:spPr>
        <a:xfrm>
          <a:off x="8205585" y="0"/>
          <a:ext cx="1952647" cy="552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8205585" y="0"/>
        <a:ext cx="1952647" cy="552782"/>
      </dsp:txXfrm>
    </dsp:sp>
    <dsp:sp modelId="{21E70322-DF40-439D-8E08-12CA142F9573}">
      <dsp:nvSpPr>
        <dsp:cNvPr id="0" name=""/>
        <dsp:cNvSpPr/>
      </dsp:nvSpPr>
      <dsp:spPr>
        <a:xfrm flipV="1">
          <a:off x="9150944" y="668118"/>
          <a:ext cx="61929" cy="45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A1C02-EF8F-43C6-9D03-F5564C0E6103}">
      <dsp:nvSpPr>
        <dsp:cNvPr id="0" name=""/>
        <dsp:cNvSpPr/>
      </dsp:nvSpPr>
      <dsp:spPr>
        <a:xfrm>
          <a:off x="0" y="414587"/>
          <a:ext cx="11291888" cy="55278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896CE-F27C-4392-90BD-1EFC344802EE}">
      <dsp:nvSpPr>
        <dsp:cNvPr id="0" name=""/>
        <dsp:cNvSpPr/>
      </dsp:nvSpPr>
      <dsp:spPr>
        <a:xfrm>
          <a:off x="5642" y="0"/>
          <a:ext cx="2348443" cy="552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5642" y="0"/>
        <a:ext cx="2348443" cy="552782"/>
      </dsp:txXfrm>
    </dsp:sp>
    <dsp:sp modelId="{B0506140-5AD5-4D5B-BF38-B4B90EA85DDD}">
      <dsp:nvSpPr>
        <dsp:cNvPr id="0" name=""/>
        <dsp:cNvSpPr/>
      </dsp:nvSpPr>
      <dsp:spPr>
        <a:xfrm flipH="1">
          <a:off x="1360262" y="1182449"/>
          <a:ext cx="45720" cy="45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792EA-BD67-4C08-BAF2-E88D4CA95BE3}">
      <dsp:nvSpPr>
        <dsp:cNvPr id="0" name=""/>
        <dsp:cNvSpPr/>
      </dsp:nvSpPr>
      <dsp:spPr>
        <a:xfrm>
          <a:off x="2429139" y="829174"/>
          <a:ext cx="1501082" cy="552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d’entreprise </a:t>
          </a:r>
          <a:endParaRPr lang="fr-FR" sz="1800" kern="1200" dirty="0"/>
        </a:p>
      </dsp:txBody>
      <dsp:txXfrm>
        <a:off x="2429139" y="829174"/>
        <a:ext cx="1501082" cy="552782"/>
      </dsp:txXfrm>
    </dsp:sp>
    <dsp:sp modelId="{15015FE2-96A1-4708-ACD1-A09723DACB9D}">
      <dsp:nvSpPr>
        <dsp:cNvPr id="0" name=""/>
        <dsp:cNvSpPr/>
      </dsp:nvSpPr>
      <dsp:spPr>
        <a:xfrm>
          <a:off x="3110583" y="621880"/>
          <a:ext cx="138195" cy="13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C7F2D-1B68-41C9-80C6-EBBB05398B20}">
      <dsp:nvSpPr>
        <dsp:cNvPr id="0" name=""/>
        <dsp:cNvSpPr/>
      </dsp:nvSpPr>
      <dsp:spPr>
        <a:xfrm>
          <a:off x="4005276" y="0"/>
          <a:ext cx="2006616" cy="552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Demande d’aide DNJA= AR</a:t>
          </a:r>
          <a:endParaRPr lang="fr-FR" sz="1800" kern="1200" dirty="0"/>
        </a:p>
      </dsp:txBody>
      <dsp:txXfrm>
        <a:off x="4005276" y="0"/>
        <a:ext cx="2006616" cy="552782"/>
      </dsp:txXfrm>
    </dsp:sp>
    <dsp:sp modelId="{F70004A7-45A6-455F-82DB-781D4EBCB218}">
      <dsp:nvSpPr>
        <dsp:cNvPr id="0" name=""/>
        <dsp:cNvSpPr/>
      </dsp:nvSpPr>
      <dsp:spPr>
        <a:xfrm>
          <a:off x="4939486" y="621880"/>
          <a:ext cx="138195" cy="13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C4E12-556E-446D-8605-DA47AA1681C3}">
      <dsp:nvSpPr>
        <dsp:cNvPr id="0" name=""/>
        <dsp:cNvSpPr/>
      </dsp:nvSpPr>
      <dsp:spPr>
        <a:xfrm>
          <a:off x="6086947" y="829174"/>
          <a:ext cx="1885749" cy="552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Accusé de réception Dossier Complet</a:t>
          </a:r>
          <a:endParaRPr lang="fr-FR" sz="1800" kern="1200" dirty="0"/>
        </a:p>
      </dsp:txBody>
      <dsp:txXfrm>
        <a:off x="6086947" y="829174"/>
        <a:ext cx="1885749" cy="552782"/>
      </dsp:txXfrm>
    </dsp:sp>
    <dsp:sp modelId="{3C56E821-5EF4-4553-AC8E-5D375D3EF55C}">
      <dsp:nvSpPr>
        <dsp:cNvPr id="0" name=""/>
        <dsp:cNvSpPr/>
      </dsp:nvSpPr>
      <dsp:spPr>
        <a:xfrm>
          <a:off x="6960724" y="621880"/>
          <a:ext cx="138195" cy="13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F6172-4731-406A-B90C-9BD09929E637}">
      <dsp:nvSpPr>
        <dsp:cNvPr id="0" name=""/>
        <dsp:cNvSpPr/>
      </dsp:nvSpPr>
      <dsp:spPr>
        <a:xfrm>
          <a:off x="8086013" y="55996"/>
          <a:ext cx="2109305" cy="552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rgbClr val="C00000"/>
              </a:solidFill>
            </a:rPr>
            <a:t>Affiliation MSA/AMEXA</a:t>
          </a:r>
          <a:endParaRPr lang="fr-FR" sz="1800" kern="1200" dirty="0">
            <a:solidFill>
              <a:srgbClr val="C00000"/>
            </a:solidFill>
          </a:endParaRPr>
        </a:p>
      </dsp:txBody>
      <dsp:txXfrm>
        <a:off x="8086013" y="55996"/>
        <a:ext cx="2109305" cy="552782"/>
      </dsp:txXfrm>
    </dsp:sp>
    <dsp:sp modelId="{6ECD7854-1519-4899-847A-CDEF24B5030F}">
      <dsp:nvSpPr>
        <dsp:cNvPr id="0" name=""/>
        <dsp:cNvSpPr/>
      </dsp:nvSpPr>
      <dsp:spPr>
        <a:xfrm>
          <a:off x="9033305" y="621880"/>
          <a:ext cx="138195" cy="138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0.27005</cdr:x>
      <cdr:y>0.07636</cdr:y>
    </cdr:from>
    <cdr:to>
      <cdr:x>0.30506</cdr:x>
      <cdr:y>0.10997</cdr:y>
    </cdr:to>
    <cdr:sp macro="" textlink="">
      <cdr:nvSpPr>
        <cdr:cNvPr id="2" name="ZoneTexte 2"/>
        <cdr:cNvSpPr txBox="1"/>
      </cdr:nvSpPr>
      <cdr:spPr>
        <a:xfrm xmlns:a="http://schemas.openxmlformats.org/drawingml/2006/main">
          <a:off x="3103758" y="467935"/>
          <a:ext cx="402376" cy="20597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>
              <a:solidFill>
                <a:schemeClr val="tx2">
                  <a:lumMod val="60000"/>
                  <a:lumOff val="40000"/>
                </a:schemeClr>
              </a:solidFill>
            </a:rPr>
            <a:t>?</a:t>
          </a:r>
        </a:p>
      </cdr:txBody>
    </cdr:sp>
  </cdr:relSizeAnchor>
  <cdr:relSizeAnchor xmlns:cdr="http://schemas.openxmlformats.org/drawingml/2006/chartDrawing">
    <cdr:from>
      <cdr:x>0.75614</cdr:x>
      <cdr:y>0.11203</cdr:y>
    </cdr:from>
    <cdr:to>
      <cdr:x>0.76003</cdr:x>
      <cdr:y>0.94056</cdr:y>
    </cdr:to>
    <cdr:cxnSp macro="">
      <cdr:nvCxnSpPr>
        <cdr:cNvPr id="3" name="Connecteur droit 2"/>
        <cdr:cNvCxnSpPr/>
      </cdr:nvCxnSpPr>
      <cdr:spPr>
        <a:xfrm xmlns:a="http://schemas.openxmlformats.org/drawingml/2006/main" flipH="1" flipV="1">
          <a:off x="8690517" y="686541"/>
          <a:ext cx="44605" cy="5077523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accent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0.68014</cdr:x>
      <cdr:y>0.05259</cdr:y>
    </cdr:from>
    <cdr:to>
      <cdr:x>0.74288</cdr:x>
      <cdr:y>0.1096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7817004" y="322269"/>
          <a:ext cx="721112" cy="34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err="1" smtClean="0">
              <a:solidFill>
                <a:schemeClr val="accent2"/>
              </a:solidFill>
            </a:rPr>
            <a:t>Moy</a:t>
          </a:r>
          <a:r>
            <a:rPr lang="fr-FR" sz="1100" dirty="0" smtClean="0">
              <a:solidFill>
                <a:schemeClr val="accent2"/>
              </a:solidFill>
            </a:rPr>
            <a:t> DJA</a:t>
          </a:r>
          <a:endParaRPr lang="fr-FR" sz="110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0.73501</cdr:x>
      <cdr:y>0.05295</cdr:y>
    </cdr:from>
    <cdr:to>
      <cdr:x>0.82424</cdr:x>
      <cdr:y>0.10997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447667" y="324503"/>
          <a:ext cx="1025486" cy="34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err="1" smtClean="0">
              <a:solidFill>
                <a:schemeClr val="accent1">
                  <a:lumMod val="50000"/>
                </a:schemeClr>
              </a:solidFill>
            </a:rPr>
            <a:t>Moy</a:t>
          </a:r>
          <a:r>
            <a:rPr lang="fr-FR" sz="1100" dirty="0" smtClean="0">
              <a:solidFill>
                <a:schemeClr val="accent1">
                  <a:lumMod val="50000"/>
                </a:schemeClr>
              </a:solidFill>
            </a:rPr>
            <a:t> DNJA (JA)</a:t>
          </a:r>
          <a:endParaRPr lang="fr-FR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0.35289</cdr:x>
      <cdr:y>0.09125</cdr:y>
    </cdr:from>
    <cdr:to>
      <cdr:x>0.39287</cdr:x>
      <cdr:y>0.13732</cdr:y>
    </cdr:to>
    <cdr:sp macro="" textlink="">
      <cdr:nvSpPr>
        <cdr:cNvPr id="2" name="ZoneTexte 2"/>
        <cdr:cNvSpPr txBox="1"/>
      </cdr:nvSpPr>
      <cdr:spPr>
        <a:xfrm xmlns:a="http://schemas.openxmlformats.org/drawingml/2006/main">
          <a:off x="4033533" y="592906"/>
          <a:ext cx="456971" cy="29934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dirty="0">
              <a:solidFill>
                <a:schemeClr val="tx2">
                  <a:lumMod val="60000"/>
                  <a:lumOff val="40000"/>
                </a:schemeClr>
              </a:solidFill>
            </a:rPr>
            <a:t>?</a:t>
          </a:r>
        </a:p>
      </cdr:txBody>
    </cdr:sp>
  </cdr:relSizeAnchor>
  <cdr:relSizeAnchor xmlns:cdr="http://schemas.openxmlformats.org/drawingml/2006/chartDrawing">
    <cdr:from>
      <cdr:x>0.80124</cdr:x>
      <cdr:y>0.12557</cdr:y>
    </cdr:from>
    <cdr:to>
      <cdr:x>0.80206</cdr:x>
      <cdr:y>0.87956</cdr:y>
    </cdr:to>
    <cdr:cxnSp macro="">
      <cdr:nvCxnSpPr>
        <cdr:cNvPr id="3" name="Connecteur droit 2"/>
        <cdr:cNvCxnSpPr/>
      </cdr:nvCxnSpPr>
      <cdr:spPr>
        <a:xfrm xmlns:a="http://schemas.openxmlformats.org/drawingml/2006/main" flipV="1">
          <a:off x="9158173" y="776520"/>
          <a:ext cx="9370" cy="466276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0.24613</cdr:x>
      <cdr:y>0.09288</cdr:y>
    </cdr:from>
    <cdr:to>
      <cdr:x>0.28611</cdr:x>
      <cdr:y>0.13895</cdr:y>
    </cdr:to>
    <cdr:sp macro="" textlink="">
      <cdr:nvSpPr>
        <cdr:cNvPr id="4" name="ZoneTexte 2"/>
        <cdr:cNvSpPr txBox="1"/>
      </cdr:nvSpPr>
      <cdr:spPr>
        <a:xfrm xmlns:a="http://schemas.openxmlformats.org/drawingml/2006/main">
          <a:off x="2813317" y="603504"/>
          <a:ext cx="456971" cy="29934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 smtClean="0">
              <a:solidFill>
                <a:schemeClr val="tx2">
                  <a:lumMod val="60000"/>
                  <a:lumOff val="40000"/>
                </a:schemeClr>
              </a:solidFill>
            </a:rPr>
            <a:t>5%</a:t>
          </a:r>
          <a:endParaRPr lang="fr-FR" sz="1400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0.70194</cdr:x>
      <cdr:y>0.06585</cdr:y>
    </cdr:from>
    <cdr:to>
      <cdr:x>0.76503</cdr:x>
      <cdr:y>0.11962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023226" y="427863"/>
          <a:ext cx="721083" cy="349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err="1" smtClean="0">
              <a:solidFill>
                <a:schemeClr val="accent2"/>
              </a:solidFill>
            </a:rPr>
            <a:t>Moy</a:t>
          </a:r>
          <a:r>
            <a:rPr lang="fr-FR" sz="1100" dirty="0" smtClean="0">
              <a:solidFill>
                <a:schemeClr val="accent2"/>
              </a:solidFill>
            </a:rPr>
            <a:t> DJA</a:t>
          </a:r>
          <a:endParaRPr lang="fr-FR" sz="110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0.77232</cdr:x>
      <cdr:y>0.06584</cdr:y>
    </cdr:from>
    <cdr:to>
      <cdr:x>0.86204</cdr:x>
      <cdr:y>0.11962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8827594" y="427802"/>
          <a:ext cx="1025537" cy="349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err="1" smtClean="0">
              <a:solidFill>
                <a:schemeClr val="accent1">
                  <a:lumMod val="50000"/>
                </a:schemeClr>
              </a:solidFill>
            </a:rPr>
            <a:t>Moy</a:t>
          </a:r>
          <a:r>
            <a:rPr lang="fr-FR" sz="1100" dirty="0" smtClean="0">
              <a:solidFill>
                <a:schemeClr val="accent1">
                  <a:lumMod val="50000"/>
                </a:schemeClr>
              </a:solidFill>
            </a:rPr>
            <a:t> DNJA (JA)</a:t>
          </a:r>
          <a:endParaRPr lang="fr-FR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7FCAA-0467-41FA-9D4D-2C64754B98B4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6BAF-1251-4E47-9162-29683B6405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812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74772-7DF5-4601-8AF8-2B4E6F1A25CB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A5695-82BD-45BA-9165-9FAF91BF7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16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67F2-364A-4C87-B7EB-2E7307A83AE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03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67F2-364A-4C87-B7EB-2E7307A83AE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9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Eco conditionnalité: engagement à l’instruction + vérification au solde (sanction 20% en cas de non respect)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7252-2889-4DBF-9116-3D39E118082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41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r>
              <a:rPr lang="fr-FR" dirty="0" smtClean="0"/>
              <a:t>Zone : </a:t>
            </a:r>
            <a:r>
              <a:rPr lang="fr-FR" dirty="0">
                <a:solidFill>
                  <a:srgbClr val="0070C0"/>
                </a:solidFill>
              </a:rPr>
              <a:t>vérification à l’instruction, sur la base de tout document probant (PE, relevés parcellaires MSA…)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67F2-364A-4C87-B7EB-2E7307A83AE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47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67F2-364A-4C87-B7EB-2E7307A83AE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8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30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8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17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92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91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41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8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75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2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61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61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9394-04EC-4C0C-845C-F7947BF3238D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1FCF-F597-4699-97C2-68F145C28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35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71558"/>
            <a:ext cx="10884408" cy="4279392"/>
          </a:xfrm>
        </p:spPr>
        <p:txBody>
          <a:bodyPr>
            <a:noAutofit/>
          </a:bodyPr>
          <a:lstStyle/>
          <a:p>
            <a:r>
              <a:rPr lang="fr-FR" sz="5000" b="1" dirty="0" smtClean="0">
                <a:solidFill>
                  <a:schemeClr val="bg1"/>
                </a:solidFill>
                <a:latin typeface="+mn-lt"/>
              </a:rPr>
              <a:t>Elaboration du Plan Stratégique </a:t>
            </a:r>
            <a:r>
              <a:rPr lang="fr-FR" sz="5000" b="1" dirty="0" err="1" smtClean="0">
                <a:solidFill>
                  <a:schemeClr val="bg1"/>
                </a:solidFill>
                <a:latin typeface="+mn-lt"/>
              </a:rPr>
              <a:t>Regional</a:t>
            </a:r>
            <a:r>
              <a:rPr lang="fr-FR" sz="5000" b="1" dirty="0" smtClean="0">
                <a:solidFill>
                  <a:schemeClr val="bg1"/>
                </a:solidFill>
                <a:latin typeface="+mn-lt"/>
              </a:rPr>
              <a:t> (PSR)</a:t>
            </a:r>
            <a:br>
              <a:rPr lang="fr-FR" sz="5000" b="1" dirty="0" smtClean="0">
                <a:solidFill>
                  <a:schemeClr val="bg1"/>
                </a:solidFill>
                <a:latin typeface="+mn-lt"/>
              </a:rPr>
            </a:br>
            <a:r>
              <a:rPr lang="fr-FR" sz="5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fr-FR" sz="5000" b="1" dirty="0" smtClean="0">
                <a:solidFill>
                  <a:schemeClr val="bg1"/>
                </a:solidFill>
                <a:latin typeface="+mn-lt"/>
              </a:rPr>
            </a:br>
            <a:r>
              <a:rPr lang="fr-FR" sz="5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fr-FR" sz="5000" b="1" dirty="0">
                <a:solidFill>
                  <a:schemeClr val="bg1"/>
                </a:solidFill>
                <a:latin typeface="+mn-lt"/>
              </a:rPr>
            </a:br>
            <a:r>
              <a:rPr lang="fr-FR" sz="5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fr-FR" sz="5000" b="1" dirty="0" smtClean="0">
                <a:solidFill>
                  <a:schemeClr val="bg1"/>
                </a:solidFill>
                <a:latin typeface="+mn-lt"/>
              </a:rPr>
            </a:b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CRIT – 20 octobre 2022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8200" y="3472671"/>
            <a:ext cx="9823704" cy="715089"/>
          </a:xfrm>
          <a:prstGeom prst="round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Dotation </a:t>
            </a:r>
            <a:r>
              <a:rPr lang="fr-FR" sz="3600" b="1" dirty="0" smtClean="0">
                <a:solidFill>
                  <a:schemeClr val="bg1"/>
                </a:solidFill>
              </a:rPr>
              <a:t>Nouveaux et Jeunes </a:t>
            </a:r>
            <a:r>
              <a:rPr lang="fr-FR" sz="3600" b="1" dirty="0" smtClean="0">
                <a:solidFill>
                  <a:schemeClr val="bg1"/>
                </a:solidFill>
              </a:rPr>
              <a:t>Agriculteurs (DNJA)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57" y="5027276"/>
            <a:ext cx="975445" cy="12497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53" y="5450950"/>
            <a:ext cx="238158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189347"/>
              </p:ext>
            </p:extLst>
          </p:nvPr>
        </p:nvGraphicFramePr>
        <p:xfrm>
          <a:off x="0" y="856428"/>
          <a:ext cx="11980243" cy="403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re 2"/>
          <p:cNvSpPr txBox="1">
            <a:spLocks/>
          </p:cNvSpPr>
          <p:nvPr/>
        </p:nvSpPr>
        <p:spPr>
          <a:xfrm>
            <a:off x="0" y="0"/>
            <a:ext cx="12115709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Circuit des dossiers DNJA</a:t>
            </a:r>
            <a:endParaRPr lang="fr-FR" sz="23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55154" y="4530695"/>
            <a:ext cx="6384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Date d’installation </a:t>
            </a:r>
            <a:r>
              <a:rPr lang="fr-FR" sz="2400" dirty="0" smtClean="0">
                <a:solidFill>
                  <a:schemeClr val="accent2"/>
                </a:solidFill>
              </a:rPr>
              <a:t>(cas général, hors </a:t>
            </a:r>
            <a:r>
              <a:rPr lang="fr-FR" sz="2400" dirty="0" err="1" smtClean="0">
                <a:solidFill>
                  <a:schemeClr val="accent2"/>
                </a:solidFill>
              </a:rPr>
              <a:t>pré-installés</a:t>
            </a:r>
            <a:r>
              <a:rPr lang="fr-FR" sz="2400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fr-FR" sz="2400" dirty="0" smtClean="0"/>
              <a:t>= </a:t>
            </a:r>
            <a:r>
              <a:rPr lang="fr-FR" sz="2400" dirty="0"/>
              <a:t>date d’affiliation MSA </a:t>
            </a:r>
            <a:r>
              <a:rPr lang="fr-FR" sz="2400" dirty="0" smtClean="0"/>
              <a:t>/cotisant AMEXA </a:t>
            </a:r>
          </a:p>
          <a:p>
            <a:r>
              <a:rPr lang="fr-FR" sz="2400" dirty="0" smtClean="0"/>
              <a:t>= </a:t>
            </a:r>
            <a:r>
              <a:rPr lang="fr-FR" sz="2400" dirty="0"/>
              <a:t>démarrage de l’engagement à rester agriculteur actif pendant 4 </a:t>
            </a:r>
            <a:r>
              <a:rPr lang="fr-FR" sz="2400" dirty="0" smtClean="0"/>
              <a:t>ans</a:t>
            </a:r>
          </a:p>
          <a:p>
            <a:r>
              <a:rPr lang="fr-FR" sz="2400" dirty="0" smtClean="0"/>
              <a:t>= déclenchement de la demande de paiement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283779" y="1127151"/>
            <a:ext cx="704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………………..…………………Demande d’aide……………….…………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833872" y="1127151"/>
            <a:ext cx="596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…………………..…..… Paiement (acompte et solde)……………………..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740664" y="4325112"/>
            <a:ext cx="4974336" cy="0"/>
          </a:xfrm>
          <a:prstGeom prst="straightConnector1">
            <a:avLst/>
          </a:prstGeom>
          <a:ln w="28575">
            <a:solidFill>
              <a:srgbClr val="FF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806440" y="987552"/>
            <a:ext cx="18288" cy="3543143"/>
          </a:xfrm>
          <a:prstGeom prst="line">
            <a:avLst/>
          </a:prstGeom>
          <a:ln w="19050">
            <a:solidFill>
              <a:srgbClr val="FF99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 txBox="1">
            <a:spLocks/>
          </p:cNvSpPr>
          <p:nvPr/>
        </p:nvSpPr>
        <p:spPr>
          <a:xfrm>
            <a:off x="0" y="0"/>
            <a:ext cx="12115709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Cas particuliers</a:t>
            </a:r>
            <a:endParaRPr lang="fr-FR" sz="23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31166" y="1052423"/>
            <a:ext cx="11135264" cy="510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Pré-installations (13% DJA) = candidats déjà cotisants AMEXA avant demande d’aide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dirty="0" smtClean="0"/>
              <a:t> Eligibilité: 1 an de rétroactivité?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dirty="0" smtClean="0"/>
              <a:t> Date d’installation = accusé de réception dossier complet?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Modification Plan d’Entreprise (33% DJA) : 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Suppression des </a:t>
            </a:r>
            <a:r>
              <a:rPr lang="fr-FR" dirty="0" smtClean="0"/>
              <a:t>avenants et des suivis mi-parcours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MAIS visite sur place d’un échantillon de 10</a:t>
            </a:r>
            <a:r>
              <a:rPr lang="fr-FR" dirty="0">
                <a:sym typeface="Wingdings" panose="05000000000000000000" pitchFamily="2" charset="2"/>
              </a:rPr>
              <a:t>% </a:t>
            </a:r>
            <a:r>
              <a:rPr lang="fr-FR" dirty="0" smtClean="0">
                <a:sym typeface="Wingdings" panose="05000000000000000000" pitchFamily="2" charset="2"/>
              </a:rPr>
              <a:t>des DNJA au </a:t>
            </a:r>
            <a:r>
              <a:rPr lang="fr-FR" dirty="0">
                <a:sym typeface="Wingdings" panose="05000000000000000000" pitchFamily="2" charset="2"/>
              </a:rPr>
              <a:t>cours des 4 </a:t>
            </a:r>
            <a:r>
              <a:rPr lang="fr-FR" dirty="0" smtClean="0">
                <a:sym typeface="Wingdings" panose="05000000000000000000" pitchFamily="2" charset="2"/>
              </a:rPr>
              <a:t>ans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372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972989"/>
              </p:ext>
            </p:extLst>
          </p:nvPr>
        </p:nvGraphicFramePr>
        <p:xfrm>
          <a:off x="302915" y="4700688"/>
          <a:ext cx="11291888" cy="138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èche droite 8"/>
          <p:cNvSpPr/>
          <p:nvPr/>
        </p:nvSpPr>
        <p:spPr>
          <a:xfrm>
            <a:off x="7431560" y="4636166"/>
            <a:ext cx="3993149" cy="746641"/>
          </a:xfrm>
          <a:prstGeom prst="rightArrow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Démarrage engagement 4 ans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7837183" y="6158599"/>
            <a:ext cx="3757620" cy="79821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Démarrage prise en compte dépenses Volet Outil de production</a:t>
            </a:r>
            <a:endParaRPr lang="fr-FR" sz="1400" dirty="0">
              <a:solidFill>
                <a:schemeClr val="tx1"/>
              </a:solidFill>
            </a:endParaRPr>
          </a:p>
        </p:txBody>
      </p:sp>
      <p:graphicFrame>
        <p:nvGraphicFramePr>
          <p:cNvPr id="13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663506"/>
              </p:ext>
            </p:extLst>
          </p:nvPr>
        </p:nvGraphicFramePr>
        <p:xfrm>
          <a:off x="302915" y="1517175"/>
          <a:ext cx="11291888" cy="138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Flèche droite 14"/>
          <p:cNvSpPr/>
          <p:nvPr/>
        </p:nvSpPr>
        <p:spPr>
          <a:xfrm>
            <a:off x="7788339" y="3155323"/>
            <a:ext cx="3636369" cy="79821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Démarrage prise en compte des dépenses Volet Outil de production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AutoShape 4" descr="Divagations sur le thème de la consommation. — Steemit"/>
          <p:cNvSpPr>
            <a:spLocks noChangeAspect="1" noChangeArrowheads="1"/>
          </p:cNvSpPr>
          <p:nvPr/>
        </p:nvSpPr>
        <p:spPr bwMode="auto">
          <a:xfrm>
            <a:off x="282323" y="29614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197012" y="4243500"/>
            <a:ext cx="2598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Date d’installation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2323" y="4152972"/>
            <a:ext cx="25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Cas des pré-installations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82323" y="799482"/>
            <a:ext cx="336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Cas des nouvelles installations</a:t>
            </a:r>
            <a:endParaRPr lang="fr-FR" b="1" dirty="0"/>
          </a:p>
        </p:txBody>
      </p:sp>
      <p:sp>
        <p:nvSpPr>
          <p:cNvPr id="17" name="Flèche droite 16"/>
          <p:cNvSpPr/>
          <p:nvPr/>
        </p:nvSpPr>
        <p:spPr>
          <a:xfrm>
            <a:off x="9308332" y="792948"/>
            <a:ext cx="2116378" cy="796705"/>
          </a:xfrm>
          <a:prstGeom prst="rightArrow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Démarrage engagement 4 ans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9705473" y="2676855"/>
            <a:ext cx="2598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Date d’installation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50936" y="1172578"/>
            <a:ext cx="245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6"/>
                </a:solidFill>
              </a:rPr>
              <a:t>&lt;….. Max 4 mois? …..&gt;</a:t>
            </a:r>
            <a:endParaRPr lang="fr-FR" i="1" dirty="0">
              <a:solidFill>
                <a:schemeClr val="accent6"/>
              </a:solidFill>
            </a:endParaRPr>
          </a:p>
        </p:txBody>
      </p:sp>
      <p:pic>
        <p:nvPicPr>
          <p:cNvPr id="20" name="Picture 2" descr="Quartier Japon | Ecole de langues et centre culture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86803" y="2376535"/>
            <a:ext cx="713558" cy="7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artier Japon | Ecole de langues et centre culture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82" y="4519838"/>
            <a:ext cx="713558" cy="7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-12237" y="4143302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itre 2"/>
          <p:cNvSpPr txBox="1">
            <a:spLocks/>
          </p:cNvSpPr>
          <p:nvPr/>
        </p:nvSpPr>
        <p:spPr>
          <a:xfrm>
            <a:off x="0" y="0"/>
            <a:ext cx="12115709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Cas particulier</a:t>
            </a:r>
            <a:endParaRPr lang="fr-FR" sz="23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59785" y="6373040"/>
            <a:ext cx="684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6"/>
                </a:solidFill>
              </a:rPr>
              <a:t>&lt;…………………………………... Max 1 an ? …………………………………………&gt;</a:t>
            </a:r>
            <a:endParaRPr lang="fr-FR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 txBox="1">
            <a:spLocks/>
          </p:cNvSpPr>
          <p:nvPr/>
        </p:nvSpPr>
        <p:spPr>
          <a:xfrm>
            <a:off x="0" y="0"/>
            <a:ext cx="12115709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Instruction: examen de la solidité du projet d’installation</a:t>
            </a:r>
            <a:endParaRPr lang="fr-FR" sz="23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0222" y="1110097"/>
            <a:ext cx="11135264" cy="541682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Maturité technique </a:t>
            </a:r>
            <a:r>
              <a:rPr lang="fr-FR" dirty="0"/>
              <a:t>et économique du projet</a:t>
            </a:r>
          </a:p>
          <a:p>
            <a:pPr lvl="1"/>
            <a:r>
              <a:rPr lang="fr-FR" dirty="0" smtClean="0"/>
              <a:t>Ex: Cohérence des référentiels techniques connus, sécurisation des engagements environnementaux pris, Sécurisation </a:t>
            </a:r>
            <a:r>
              <a:rPr lang="fr-FR" dirty="0"/>
              <a:t>des débouchés prévus (lettres coopérative,  lettre placier </a:t>
            </a:r>
            <a:r>
              <a:rPr lang="fr-FR" dirty="0" smtClean="0"/>
              <a:t>marché, étude </a:t>
            </a:r>
            <a:r>
              <a:rPr lang="fr-FR" dirty="0"/>
              <a:t>de </a:t>
            </a:r>
            <a:r>
              <a:rPr lang="fr-FR" dirty="0" smtClean="0"/>
              <a:t>marché…)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smtClean="0"/>
              <a:t>Compétences du </a:t>
            </a:r>
            <a:r>
              <a:rPr lang="fr-FR" dirty="0"/>
              <a:t>porteur de projet</a:t>
            </a:r>
          </a:p>
          <a:p>
            <a:pPr lvl="1"/>
            <a:r>
              <a:rPr lang="fr-FR" dirty="0" smtClean="0"/>
              <a:t>Ex: Plan </a:t>
            </a:r>
            <a:r>
              <a:rPr lang="fr-FR" dirty="0"/>
              <a:t>de Professionnalisation Personnalisé (PPP) </a:t>
            </a:r>
            <a:r>
              <a:rPr lang="fr-FR" dirty="0" smtClean="0"/>
              <a:t>validé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smtClean="0"/>
              <a:t>Solidité financière du projet</a:t>
            </a:r>
          </a:p>
          <a:p>
            <a:pPr lvl="1"/>
            <a:r>
              <a:rPr lang="fr-FR" dirty="0" smtClean="0"/>
              <a:t>Ex: Lettre banque en cas d’emprunt, Vérification des comptes en cas d’apport personnel, Lettre en cas de prêts particuliers…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dirty="0" smtClean="0"/>
              <a:t>Anticipation et gestion des risques </a:t>
            </a:r>
          </a:p>
          <a:p>
            <a:pPr lvl="1"/>
            <a:r>
              <a:rPr lang="fr-FR" dirty="0" smtClean="0"/>
              <a:t>Ex: Sanitaires, environnementaux, climatiques, réglementaires</a:t>
            </a:r>
          </a:p>
        </p:txBody>
      </p:sp>
    </p:spTree>
    <p:extLst>
      <p:ext uri="{BB962C8B-B14F-4D97-AF65-F5344CB8AC3E}">
        <p14:creationId xmlns:p14="http://schemas.microsoft.com/office/powerpoint/2010/main" val="211435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2423" y="1026412"/>
            <a:ext cx="8385718" cy="453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la Région devient responsable de l’aide à l’installation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2400" dirty="0" smtClean="0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0" y="0"/>
            <a:ext cx="9928654" cy="673908"/>
          </a:xfrm>
          <a:prstGeom prst="rect">
            <a:avLst/>
          </a:prstGeom>
          <a:solidFill>
            <a:schemeClr val="accent4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Transition DJA </a:t>
            </a:r>
            <a:r>
              <a:rPr lang="fr-FR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  <a:sym typeface="Wingdings" panose="05000000000000000000" pitchFamily="2" charset="2"/>
              </a:rPr>
              <a:t></a:t>
            </a:r>
            <a:r>
              <a:rPr lang="fr-FR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 DNJA</a:t>
            </a:r>
            <a:endParaRPr lang="fr-FR" sz="2400" b="1" dirty="0"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61142" y="1018728"/>
            <a:ext cx="2541891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janvier 2023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00532" y="4813323"/>
            <a:ext cx="2541891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juin 2023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76507" y="1602188"/>
            <a:ext cx="109653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2400" dirty="0"/>
              <a:t>tous les dossiers </a:t>
            </a:r>
            <a:r>
              <a:rPr lang="fr-FR" sz="2400" dirty="0" smtClean="0"/>
              <a:t>DJA en cours (non </a:t>
            </a:r>
            <a:r>
              <a:rPr lang="fr-FR" sz="2400" dirty="0"/>
              <a:t>soldés) </a:t>
            </a:r>
            <a:r>
              <a:rPr lang="fr-FR" sz="2400" dirty="0" smtClean="0"/>
              <a:t>sont </a:t>
            </a:r>
            <a:r>
              <a:rPr lang="fr-FR" sz="2400" dirty="0"/>
              <a:t>transférés des DDT à la Région Service instructeur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400" dirty="0"/>
              <a:t> toutes les nouvelles demandes d’aide DJA sont instruites par la Région, sur la base des </a:t>
            </a:r>
            <a:r>
              <a:rPr lang="fr-FR" sz="2400" dirty="0" smtClean="0"/>
              <a:t>instructions techniques existantes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Cofinancement Région 20%, FEADER 80% (et non plus Etat/FEADER)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Programmation </a:t>
            </a:r>
            <a:r>
              <a:rPr lang="fr-FR" sz="2000" dirty="0"/>
              <a:t>en CP puis </a:t>
            </a:r>
            <a:r>
              <a:rPr lang="fr-FR" sz="2000" dirty="0" smtClean="0"/>
              <a:t>ICP (et non plus en CDOA puis ICP)</a:t>
            </a:r>
            <a:endParaRPr lang="fr-F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Dernier dossier DJA (papier) déposé le 31 mai, 6 mois maximum pour compléter le dossier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11550" y="4813323"/>
            <a:ext cx="632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</a:t>
            </a:r>
            <a:r>
              <a:rPr lang="fr-FR" sz="2400" b="1" dirty="0"/>
              <a:t>DJA devient la DNJA</a:t>
            </a:r>
          </a:p>
          <a:p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87656" y="5502206"/>
            <a:ext cx="1045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 toutes </a:t>
            </a:r>
            <a:r>
              <a:rPr lang="fr-FR" sz="2400" dirty="0">
                <a:sym typeface="Wingdings" panose="05000000000000000000" pitchFamily="2" charset="2"/>
              </a:rPr>
              <a:t>les nouvelles demandes d’aide </a:t>
            </a:r>
            <a:r>
              <a:rPr lang="fr-FR" sz="2400" dirty="0"/>
              <a:t>sont des </a:t>
            </a:r>
            <a:r>
              <a:rPr lang="fr-FR" sz="2400" dirty="0" smtClean="0"/>
              <a:t>DNJA et le circuit des dossiers est dématérialisé 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8740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653" y="854926"/>
            <a:ext cx="7296334" cy="60030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600" dirty="0" smtClean="0"/>
              <a:t>Organisation territoriale Région </a:t>
            </a:r>
          </a:p>
          <a:p>
            <a:pPr lvl="1"/>
            <a:r>
              <a:rPr lang="fr-FR" sz="2600" dirty="0" smtClean="0"/>
              <a:t>A partir du 1</a:t>
            </a:r>
            <a:r>
              <a:rPr lang="fr-FR" sz="2600" baseline="30000" dirty="0" smtClean="0"/>
              <a:t>er</a:t>
            </a:r>
            <a:r>
              <a:rPr lang="fr-FR" sz="2600" dirty="0" smtClean="0"/>
              <a:t> janvier 2023 (DJA) : instruction par zone (Nord et Sud)</a:t>
            </a:r>
          </a:p>
          <a:p>
            <a:pPr lvl="1"/>
            <a:r>
              <a:rPr lang="fr-FR" sz="2600" dirty="0" smtClean="0"/>
              <a:t>À partir du 1</a:t>
            </a:r>
            <a:r>
              <a:rPr lang="fr-FR" sz="2600" baseline="30000" dirty="0" smtClean="0"/>
              <a:t>er</a:t>
            </a:r>
            <a:r>
              <a:rPr lang="fr-FR" sz="2600" dirty="0" smtClean="0"/>
              <a:t> juin 2023 (DNJA) : tout est dématérialisé</a:t>
            </a:r>
          </a:p>
          <a:p>
            <a:pPr marL="457200" lvl="1" indent="0">
              <a:buNone/>
            </a:pPr>
            <a:endParaRPr lang="fr-FR" sz="1500" dirty="0" smtClean="0"/>
          </a:p>
          <a:p>
            <a:r>
              <a:rPr lang="fr-FR" dirty="0" smtClean="0"/>
              <a:t>Circuit des dossiers</a:t>
            </a:r>
          </a:p>
          <a:p>
            <a:pPr lvl="1"/>
            <a:r>
              <a:rPr lang="fr-FR" sz="2600" dirty="0" smtClean="0"/>
              <a:t>Pré-instruction Chambres d’agriculture</a:t>
            </a:r>
          </a:p>
          <a:p>
            <a:pPr lvl="1"/>
            <a:r>
              <a:rPr lang="fr-FR" sz="2600" dirty="0" smtClean="0"/>
              <a:t>Service instructeur Région</a:t>
            </a:r>
          </a:p>
          <a:p>
            <a:pPr lvl="1"/>
            <a:r>
              <a:rPr lang="fr-FR" sz="2600" dirty="0" smtClean="0"/>
              <a:t>Programmation CP puis ICP (calendrier 2023 à venir)</a:t>
            </a:r>
          </a:p>
          <a:p>
            <a:pPr lvl="1"/>
            <a:endParaRPr lang="fr-FR" sz="1700" dirty="0"/>
          </a:p>
          <a:p>
            <a:r>
              <a:rPr lang="fr-FR" dirty="0" smtClean="0"/>
              <a:t>Gouvernance</a:t>
            </a:r>
          </a:p>
          <a:p>
            <a:pPr lvl="1"/>
            <a:r>
              <a:rPr lang="fr-FR" sz="2600" dirty="0"/>
              <a:t>Comité </a:t>
            </a:r>
            <a:r>
              <a:rPr lang="fr-FR" sz="2600" dirty="0" smtClean="0"/>
              <a:t>politique restreint </a:t>
            </a:r>
            <a:r>
              <a:rPr lang="fr-FR" sz="2600" dirty="0"/>
              <a:t>(à définir) </a:t>
            </a:r>
            <a:r>
              <a:rPr lang="fr-FR" sz="2600" dirty="0" smtClean="0"/>
              <a:t>pour </a:t>
            </a:r>
            <a:r>
              <a:rPr lang="fr-FR" sz="2600" dirty="0"/>
              <a:t>suivi/évaluation des politiques </a:t>
            </a:r>
            <a:r>
              <a:rPr lang="fr-FR" sz="2600" dirty="0" smtClean="0"/>
              <a:t>régionales </a:t>
            </a:r>
            <a:r>
              <a:rPr lang="fr-FR" sz="2600" dirty="0"/>
              <a:t>à l’installation</a:t>
            </a:r>
          </a:p>
          <a:p>
            <a:pPr lvl="1"/>
            <a:r>
              <a:rPr lang="fr-FR" sz="2600" dirty="0"/>
              <a:t>Comité </a:t>
            </a:r>
            <a:r>
              <a:rPr lang="fr-FR" sz="2600" dirty="0" smtClean="0"/>
              <a:t>technique régional </a:t>
            </a:r>
            <a:r>
              <a:rPr lang="fr-FR" sz="2600" dirty="0"/>
              <a:t>partenarial (à définir) pour consultation des demandes </a:t>
            </a:r>
            <a:r>
              <a:rPr lang="fr-FR" sz="2600" dirty="0" smtClean="0"/>
              <a:t>d’aide DNJA</a:t>
            </a:r>
            <a:endParaRPr lang="fr-FR" sz="2600" dirty="0"/>
          </a:p>
          <a:p>
            <a:pPr lvl="1"/>
            <a:r>
              <a:rPr lang="fr-FR" sz="2600" dirty="0" smtClean="0"/>
              <a:t>Transmission des dossiers en CDOA pour information</a:t>
            </a: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0" y="0"/>
            <a:ext cx="9928654" cy="673908"/>
          </a:xfrm>
          <a:prstGeom prst="rect">
            <a:avLst/>
          </a:prstGeom>
          <a:solidFill>
            <a:schemeClr val="accent4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400" b="1" dirty="0" smtClean="0"/>
              <a:t>A compter du 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janvier 2023: Nouvelle organisation territoriale</a:t>
            </a:r>
            <a:endParaRPr lang="fr-FR" sz="2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7043596" y="1074080"/>
            <a:ext cx="4999901" cy="5266901"/>
            <a:chOff x="4342336" y="724490"/>
            <a:chExt cx="4514850" cy="5153025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336" y="724490"/>
              <a:ext cx="4514850" cy="5153025"/>
            </a:xfrm>
            <a:prstGeom prst="rect">
              <a:avLst/>
            </a:prstGeom>
          </p:spPr>
        </p:pic>
        <p:sp>
          <p:nvSpPr>
            <p:cNvPr id="9" name="Organigramme : Connecteur 8"/>
            <p:cNvSpPr/>
            <p:nvPr/>
          </p:nvSpPr>
          <p:spPr>
            <a:xfrm>
              <a:off x="8040763" y="2147430"/>
              <a:ext cx="135565" cy="122246"/>
            </a:xfrm>
            <a:prstGeom prst="flowChartConnector">
              <a:avLst/>
            </a:prstGeom>
            <a:solidFill>
              <a:srgbClr val="CC99FF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Organigramme : Connecteur 9"/>
            <p:cNvSpPr/>
            <p:nvPr/>
          </p:nvSpPr>
          <p:spPr>
            <a:xfrm>
              <a:off x="7516369" y="2360645"/>
              <a:ext cx="135565" cy="122246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Organigramme : Connecteur 10"/>
            <p:cNvSpPr/>
            <p:nvPr/>
          </p:nvSpPr>
          <p:spPr>
            <a:xfrm>
              <a:off x="5945789" y="5304846"/>
              <a:ext cx="135565" cy="122246"/>
            </a:xfrm>
            <a:prstGeom prst="flowChartConnector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Organigramme : Connecteur 12"/>
          <p:cNvSpPr/>
          <p:nvPr/>
        </p:nvSpPr>
        <p:spPr>
          <a:xfrm>
            <a:off x="8475601" y="3355587"/>
            <a:ext cx="156896" cy="12494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92952" y="929239"/>
            <a:ext cx="11963411" cy="63655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0823" tIns="437388" rIns="630823" bIns="149352" numCol="1" spcCol="1270" anchor="t" anchorCtr="0">
            <a:noAutofit/>
          </a:bodyPr>
          <a:lstStyle/>
          <a:p>
            <a:pPr marL="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2100" kern="1200" dirty="0"/>
          </a:p>
        </p:txBody>
      </p:sp>
      <p:grpSp>
        <p:nvGrpSpPr>
          <p:cNvPr id="5" name="Groupe 4"/>
          <p:cNvGrpSpPr/>
          <p:nvPr/>
        </p:nvGrpSpPr>
        <p:grpSpPr>
          <a:xfrm>
            <a:off x="5698139" y="1615469"/>
            <a:ext cx="2886567" cy="1408409"/>
            <a:chOff x="601947" y="5025592"/>
            <a:chExt cx="2400471" cy="560787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à coins arrondis 5"/>
            <p:cNvSpPr/>
            <p:nvPr/>
          </p:nvSpPr>
          <p:spPr>
            <a:xfrm>
              <a:off x="601947" y="5025592"/>
              <a:ext cx="2400471" cy="5607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71224" y="5044298"/>
              <a:ext cx="2261916" cy="5269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+mj-lt"/>
                </a:rPr>
                <a:t>Accompagnement   à l’installation</a:t>
              </a:r>
            </a:p>
            <a:p>
              <a:r>
                <a:rPr lang="fr-FR" sz="2000" b="1" dirty="0" smtClean="0">
                  <a:latin typeface="+mj-lt"/>
                </a:rPr>
                <a:t>(diagnostic, étude éco, suivi)</a:t>
              </a:r>
              <a:endParaRPr lang="fr-FR" sz="2000" dirty="0">
                <a:latin typeface="+mj-lt"/>
              </a:endParaRP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5715545" y="3821542"/>
            <a:ext cx="2869161" cy="699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762342" y="3860524"/>
            <a:ext cx="278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+mj-lt"/>
              </a:rPr>
              <a:t>Portage foncier</a:t>
            </a:r>
          </a:p>
          <a:p>
            <a:pPr algn="ctr"/>
            <a:r>
              <a:rPr lang="fr-FR" sz="2000" b="1" dirty="0" smtClean="0">
                <a:latin typeface="+mj-lt"/>
              </a:rPr>
              <a:t>Garantie de fermage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876722" y="1649416"/>
            <a:ext cx="3843545" cy="3557049"/>
            <a:chOff x="646771" y="951588"/>
            <a:chExt cx="3843545" cy="3266874"/>
          </a:xfrm>
          <a:solidFill>
            <a:srgbClr val="4472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" name="Groupe 11"/>
            <p:cNvGrpSpPr/>
            <p:nvPr/>
          </p:nvGrpSpPr>
          <p:grpSpPr>
            <a:xfrm>
              <a:off x="646771" y="951588"/>
              <a:ext cx="3843545" cy="3266874"/>
              <a:chOff x="2132269" y="1164182"/>
              <a:chExt cx="3595217" cy="3266874"/>
            </a:xfrm>
            <a:grpFill/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2132269" y="1164182"/>
                <a:ext cx="3595217" cy="326687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3933535" y="1877656"/>
                <a:ext cx="1558820" cy="2210958"/>
              </a:xfrm>
              <a:prstGeom prst="roundRect">
                <a:avLst/>
              </a:prstGeom>
              <a:solidFill>
                <a:srgbClr val="00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  <p:sp>
            <p:nvSpPr>
              <p:cNvPr id="16" name="Rectangle à coins arrondis 15"/>
              <p:cNvSpPr/>
              <p:nvPr/>
            </p:nvSpPr>
            <p:spPr>
              <a:xfrm>
                <a:off x="2278568" y="1877656"/>
                <a:ext cx="1555936" cy="2210958"/>
              </a:xfrm>
              <a:prstGeom prst="roundRect">
                <a:avLst/>
              </a:prstGeom>
              <a:solidFill>
                <a:srgbClr val="00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1178975" y="960235"/>
              <a:ext cx="2687537" cy="480537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j-lt"/>
                </a:rPr>
                <a:t>DNJA</a:t>
              </a:r>
              <a:endParaRPr lang="fr-FR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715544" y="4814253"/>
            <a:ext cx="2845299" cy="519530"/>
            <a:chOff x="601947" y="5025591"/>
            <a:chExt cx="2400471" cy="471021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à coins arrondis 17"/>
            <p:cNvSpPr/>
            <p:nvPr/>
          </p:nvSpPr>
          <p:spPr>
            <a:xfrm>
              <a:off x="601947" y="5025591"/>
              <a:ext cx="2400471" cy="47102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13722" y="5113297"/>
              <a:ext cx="2364485" cy="362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+mj-lt"/>
                </a:rPr>
                <a:t>Stockage de foncier</a:t>
              </a:r>
              <a:endParaRPr lang="fr-FR" sz="2000" dirty="0">
                <a:latin typeface="+mj-lt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39010" y="1257424"/>
            <a:ext cx="8718559" cy="52011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488841" y="929239"/>
            <a:ext cx="4045377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PACK INSTALLATION (JA et NA)</a:t>
            </a:r>
            <a:endParaRPr lang="fr-FR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9309791" y="3905295"/>
            <a:ext cx="2570039" cy="637718"/>
            <a:chOff x="585037" y="5305548"/>
            <a:chExt cx="2400471" cy="471021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 à coins arrondis 22"/>
            <p:cNvSpPr/>
            <p:nvPr/>
          </p:nvSpPr>
          <p:spPr>
            <a:xfrm>
              <a:off x="585037" y="5305548"/>
              <a:ext cx="2400471" cy="47102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94576" y="5416030"/>
              <a:ext cx="2364485" cy="2955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+mj-lt"/>
                </a:rPr>
                <a:t>AITA volet 6</a:t>
              </a:r>
              <a:endParaRPr lang="fr-FR" sz="2000" dirty="0">
                <a:latin typeface="+mj-lt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9309791" y="2864848"/>
            <a:ext cx="2586917" cy="637718"/>
            <a:chOff x="568970" y="4296916"/>
            <a:chExt cx="2416235" cy="471021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angle à coins arrondis 25"/>
            <p:cNvSpPr/>
            <p:nvPr/>
          </p:nvSpPr>
          <p:spPr>
            <a:xfrm>
              <a:off x="584734" y="4296916"/>
              <a:ext cx="2400471" cy="47102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68970" y="4407397"/>
              <a:ext cx="2416235" cy="2955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+mj-lt"/>
                </a:rPr>
                <a:t>Logement</a:t>
              </a:r>
              <a:endParaRPr lang="fr-FR" sz="2000" dirty="0">
                <a:latin typeface="+mj-lt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9327588" y="4945742"/>
            <a:ext cx="2570039" cy="637718"/>
            <a:chOff x="601947" y="5025591"/>
            <a:chExt cx="2400471" cy="471021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ectangle à coins arrondis 28"/>
            <p:cNvSpPr/>
            <p:nvPr/>
          </p:nvSpPr>
          <p:spPr>
            <a:xfrm>
              <a:off x="601947" y="5025591"/>
              <a:ext cx="2400471" cy="47102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11485" y="5136073"/>
              <a:ext cx="2364485" cy="2955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+mj-lt"/>
                </a:rPr>
                <a:t>AITA PAIT</a:t>
              </a:r>
              <a:endParaRPr lang="fr-FR" sz="2000" dirty="0">
                <a:latin typeface="+mj-lt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692965" y="5495796"/>
            <a:ext cx="2893281" cy="815684"/>
            <a:chOff x="1910856" y="4138679"/>
            <a:chExt cx="2400471" cy="834240"/>
          </a:xfrm>
          <a:pattFill prst="dk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ctangle à coins arrondis 31"/>
            <p:cNvSpPr/>
            <p:nvPr/>
          </p:nvSpPr>
          <p:spPr>
            <a:xfrm>
              <a:off x="1910856" y="4138679"/>
              <a:ext cx="2400471" cy="83424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914750" y="4161741"/>
              <a:ext cx="2364485" cy="7501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+mj-lt"/>
                </a:rPr>
                <a:t>Formations pratiques             pré-installation</a:t>
              </a:r>
              <a:endParaRPr lang="fr-FR" sz="2000" dirty="0">
                <a:latin typeface="+mj-lt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9279154" y="1793289"/>
            <a:ext cx="2586917" cy="642179"/>
            <a:chOff x="568970" y="4296916"/>
            <a:chExt cx="2416235" cy="471021"/>
          </a:xfrm>
          <a:pattFill prst="dk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Rectangle à coins arrondis 34"/>
            <p:cNvSpPr/>
            <p:nvPr/>
          </p:nvSpPr>
          <p:spPr>
            <a:xfrm>
              <a:off x="584734" y="4296916"/>
              <a:ext cx="2400471" cy="47102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68970" y="4407397"/>
              <a:ext cx="2416235" cy="2955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+mj-lt"/>
                </a:rPr>
                <a:t>Espaces test</a:t>
              </a:r>
              <a:endParaRPr lang="fr-FR" sz="2000" dirty="0">
                <a:latin typeface="+mj-lt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5715546" y="3195253"/>
            <a:ext cx="2845296" cy="511155"/>
            <a:chOff x="568970" y="4361044"/>
            <a:chExt cx="2400471" cy="430217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angle à coins arrondis 37"/>
            <p:cNvSpPr/>
            <p:nvPr/>
          </p:nvSpPr>
          <p:spPr>
            <a:xfrm>
              <a:off x="568970" y="4361044"/>
              <a:ext cx="2400471" cy="43021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41364" y="4419519"/>
              <a:ext cx="2055737" cy="3367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+mj-lt"/>
                </a:rPr>
                <a:t>Prêt d’Honneur</a:t>
              </a:r>
              <a:endParaRPr lang="fr-FR" sz="2000" dirty="0">
                <a:latin typeface="+mj-lt"/>
              </a:endParaRPr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1086064" y="2672175"/>
            <a:ext cx="1663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+mj-lt"/>
              </a:rPr>
              <a:t>Volet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+mj-lt"/>
              </a:rPr>
              <a:t>« Trésorerie »</a:t>
            </a:r>
          </a:p>
          <a:p>
            <a:endParaRPr lang="fr-FR" sz="2000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 algn="ctr">
              <a:buFontTx/>
              <a:buChar char="-"/>
            </a:pPr>
            <a:endParaRPr lang="fr-FR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776697" y="2609947"/>
            <a:ext cx="176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+mj-lt"/>
              </a:rPr>
              <a:t>Nouveau Volet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+mj-lt"/>
              </a:rPr>
              <a:t>« Outil de production» </a:t>
            </a:r>
          </a:p>
          <a:p>
            <a:pPr algn="ctr"/>
            <a:endParaRPr lang="fr-FR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58662" y="3866060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JA</a:t>
            </a:r>
            <a:endParaRPr lang="fr-FR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377198" y="3721546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JA</a:t>
            </a:r>
            <a:endParaRPr lang="fr-FR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349776" y="4105708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NA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1530707" y="5630876"/>
            <a:ext cx="2229788" cy="573015"/>
            <a:chOff x="626254" y="5006469"/>
            <a:chExt cx="2400471" cy="471021"/>
          </a:xfrm>
          <a:solidFill>
            <a:srgbClr val="4472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Rectangle à coins arrondis 47"/>
            <p:cNvSpPr/>
            <p:nvPr/>
          </p:nvSpPr>
          <p:spPr>
            <a:xfrm>
              <a:off x="626254" y="5006469"/>
              <a:ext cx="2400471" cy="47102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45545" y="5074227"/>
              <a:ext cx="2261915" cy="3288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+mj-lt"/>
                </a:rPr>
                <a:t>Soldes DJA  14-22</a:t>
              </a:r>
              <a:endParaRPr lang="fr-FR" sz="2000" dirty="0">
                <a:latin typeface="+mj-lt"/>
              </a:endParaRPr>
            </a:p>
          </p:txBody>
        </p:sp>
      </p:grpSp>
      <p:sp>
        <p:nvSpPr>
          <p:cNvPr id="50" name="Titre 2"/>
          <p:cNvSpPr txBox="1">
            <a:spLocks/>
          </p:cNvSpPr>
          <p:nvPr/>
        </p:nvSpPr>
        <p:spPr>
          <a:xfrm>
            <a:off x="0" y="-7131"/>
            <a:ext cx="12115709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La politique régionale Installation Transmission</a:t>
            </a:r>
            <a:endParaRPr lang="fr-FR" sz="2400" b="1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7735">
            <a:off x="360427" y="1511617"/>
            <a:ext cx="752767" cy="501844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7735">
            <a:off x="843201" y="5379954"/>
            <a:ext cx="752767" cy="501844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7735">
            <a:off x="4992715" y="1542683"/>
            <a:ext cx="752767" cy="5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0" y="0"/>
            <a:ext cx="12115709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De la DJA </a:t>
            </a:r>
            <a:r>
              <a:rPr lang="fr-FR" sz="23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  <a:sym typeface="Wingdings" panose="05000000000000000000" pitchFamily="2" charset="2"/>
              </a:rPr>
              <a:t>à la </a:t>
            </a:r>
            <a:r>
              <a:rPr lang="fr-FR" sz="23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DNJA</a:t>
            </a:r>
            <a:endParaRPr lang="fr-FR" sz="23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82778" y="1165495"/>
            <a:ext cx="4290033" cy="52632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endParaRPr lang="fr-FR" sz="9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17,4 M€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budget annuel FEADER + Etat</a:t>
            </a: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2000" dirty="0" smtClean="0">
              <a:solidFill>
                <a:schemeClr val="bg1"/>
              </a:solidFill>
            </a:endParaRPr>
          </a:p>
          <a:p>
            <a:pPr algn="ctr"/>
            <a:endParaRPr lang="fr-FR" sz="1000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28 334 € / JA 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en moyenne</a:t>
            </a: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1100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615 JA 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aidés / an</a:t>
            </a:r>
          </a:p>
          <a:p>
            <a:pPr algn="ctr"/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644263" y="1242034"/>
            <a:ext cx="6346667" cy="5186703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27,3 M€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budget annuel FEADER + Région</a:t>
            </a: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637631" y="3671824"/>
            <a:ext cx="893687" cy="196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691613" y="3219731"/>
            <a:ext cx="3109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14 200 </a:t>
            </a:r>
            <a:r>
              <a:rPr lang="fr-FR" sz="2800" b="1" dirty="0">
                <a:solidFill>
                  <a:schemeClr val="bg1"/>
                </a:solidFill>
              </a:rPr>
              <a:t>€ / </a:t>
            </a:r>
            <a:r>
              <a:rPr lang="fr-FR" sz="2800" b="1" dirty="0" smtClean="0">
                <a:solidFill>
                  <a:schemeClr val="bg1"/>
                </a:solidFill>
              </a:rPr>
              <a:t>JA ou NA 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en </a:t>
            </a:r>
            <a:r>
              <a:rPr lang="fr-FR" sz="2400" dirty="0">
                <a:solidFill>
                  <a:schemeClr val="bg1"/>
                </a:solidFill>
              </a:rPr>
              <a:t>moyenne </a:t>
            </a:r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(outil de production)</a:t>
            </a: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650 JA et 250 </a:t>
            </a:r>
            <a:r>
              <a:rPr lang="fr-FR" sz="2800" b="1" dirty="0">
                <a:solidFill>
                  <a:schemeClr val="bg1"/>
                </a:solidFill>
              </a:rPr>
              <a:t>NA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ciblés/an</a:t>
            </a:r>
            <a:endParaRPr lang="fr-FR" sz="2400" dirty="0">
              <a:solidFill>
                <a:schemeClr val="bg1"/>
              </a:solidFill>
            </a:endParaRPr>
          </a:p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96138" y="3219731"/>
            <a:ext cx="28985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19 300 € </a:t>
            </a:r>
            <a:r>
              <a:rPr lang="fr-FR" sz="2800" b="1" dirty="0">
                <a:solidFill>
                  <a:schemeClr val="bg1"/>
                </a:solidFill>
              </a:rPr>
              <a:t>/ JA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en moyenne </a:t>
            </a:r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(trésorerie)</a:t>
            </a:r>
            <a:endParaRPr lang="fr-FR" sz="2400" dirty="0">
              <a:solidFill>
                <a:schemeClr val="bg1"/>
              </a:solidFill>
            </a:endParaRP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750 JA 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ciblés/an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6858" y="873380"/>
            <a:ext cx="24552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DJA </a:t>
            </a:r>
            <a:r>
              <a:rPr lang="fr-FR" sz="2800" b="1" dirty="0" smtClean="0"/>
              <a:t>2014-2022</a:t>
            </a:r>
            <a:endParaRPr lang="fr-FR" sz="28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524066" y="873380"/>
            <a:ext cx="26509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DNJA 2023-2027</a:t>
            </a:r>
            <a:endParaRPr lang="fr-FR" sz="2800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8493486" y="3219731"/>
            <a:ext cx="30684" cy="286195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630" y="787132"/>
            <a:ext cx="11818988" cy="4502930"/>
          </a:xfrm>
        </p:spPr>
        <p:txBody>
          <a:bodyPr>
            <a:normAutofit/>
          </a:bodyPr>
          <a:lstStyle/>
          <a:p>
            <a:pPr marL="457200" lvl="1" indent="0" algn="ctr">
              <a:spcBef>
                <a:spcPts val="1800"/>
              </a:spcBef>
              <a:buNone/>
            </a:pPr>
            <a:r>
              <a:rPr lang="fr-FR" dirty="0" smtClean="0"/>
              <a:t>  		</a:t>
            </a: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-1" y="0"/>
            <a:ext cx="12115709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DNJA Conditions d’accès</a:t>
            </a:r>
            <a:endParaRPr lang="fr-FR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386108" y="822611"/>
            <a:ext cx="6064250" cy="5627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DNJA</a:t>
            </a:r>
          </a:p>
          <a:p>
            <a:pPr algn="ctr"/>
            <a:endParaRPr lang="fr-FR" sz="3600" b="1" dirty="0" smtClean="0"/>
          </a:p>
          <a:p>
            <a:pPr algn="ctr"/>
            <a:endParaRPr lang="fr-FR" sz="3600" b="1" dirty="0" smtClean="0"/>
          </a:p>
          <a:p>
            <a:pPr algn="ctr"/>
            <a:endParaRPr lang="fr-FR" sz="3600" b="1" dirty="0" smtClean="0"/>
          </a:p>
          <a:p>
            <a:pPr algn="ctr"/>
            <a:endParaRPr lang="fr-FR" sz="3600" b="1" dirty="0" smtClean="0"/>
          </a:p>
          <a:p>
            <a:pPr algn="ctr"/>
            <a:endParaRPr lang="fr-FR" sz="3600" b="1" dirty="0" smtClean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6569303" y="3899723"/>
            <a:ext cx="2690281" cy="1957828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Outil de </a:t>
            </a:r>
            <a:r>
              <a:rPr lang="fr-FR" sz="2400" dirty="0" smtClean="0"/>
              <a:t>production</a:t>
            </a:r>
          </a:p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endParaRPr lang="fr-FR" sz="20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3718301" y="3884666"/>
            <a:ext cx="2685304" cy="1979434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Trésorerie</a:t>
            </a:r>
          </a:p>
          <a:p>
            <a:pPr algn="ctr"/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endParaRPr lang="fr-FR" sz="20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700496" y="2762552"/>
            <a:ext cx="5556156" cy="4618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Eco-conditionnalité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79016" y="4951644"/>
            <a:ext cx="762269" cy="666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JA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097142" y="4971121"/>
            <a:ext cx="762269" cy="666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JA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975120" y="1061435"/>
            <a:ext cx="1668839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Etabli avec l’appui d’une </a:t>
            </a:r>
            <a:r>
              <a:rPr lang="fr-FR" b="1" dirty="0" smtClean="0"/>
              <a:t>structure labellisé </a:t>
            </a:r>
            <a:r>
              <a:rPr lang="fr-FR" dirty="0" smtClean="0"/>
              <a:t>dans le cadre d’un appel à projets régional, démontrant l’atteinte d’un SMIC a 4 ans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94111" y="1535639"/>
            <a:ext cx="3142690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Diplôme/certificat/titre de niveau 4 ou supérieur </a:t>
            </a:r>
            <a:endParaRPr lang="fr-FR" b="1" dirty="0" smtClean="0"/>
          </a:p>
          <a:p>
            <a:pPr algn="ctr"/>
            <a:r>
              <a:rPr lang="fr-FR" dirty="0" smtClean="0"/>
              <a:t>agricole </a:t>
            </a:r>
          </a:p>
          <a:p>
            <a:pPr algn="ctr"/>
            <a:r>
              <a:rPr lang="fr-FR" dirty="0" smtClean="0"/>
              <a:t>ou</a:t>
            </a:r>
          </a:p>
          <a:p>
            <a:pPr algn="ctr"/>
            <a:r>
              <a:rPr lang="fr-FR" dirty="0" smtClean="0"/>
              <a:t>toute spécialité + </a:t>
            </a:r>
            <a:r>
              <a:rPr lang="fr-FR" dirty="0"/>
              <a:t>activité professionnelle dans le secteur agricole de 24 mois dans les 3 dernières années </a:t>
            </a:r>
            <a:endParaRPr lang="fr-FR" dirty="0" smtClean="0"/>
          </a:p>
          <a:p>
            <a:endParaRPr lang="fr-FR" dirty="0"/>
          </a:p>
          <a:p>
            <a:pPr algn="ctr"/>
            <a:r>
              <a:rPr lang="fr-FR" b="1" dirty="0" smtClean="0"/>
              <a:t>ET</a:t>
            </a:r>
          </a:p>
          <a:p>
            <a:pPr algn="ctr"/>
            <a:endParaRPr lang="fr-FR" dirty="0" smtClean="0"/>
          </a:p>
          <a:p>
            <a:r>
              <a:rPr lang="fr-FR" b="1" dirty="0" smtClean="0"/>
              <a:t>18 à &lt;40 </a:t>
            </a:r>
            <a:r>
              <a:rPr lang="fr-FR" b="1" dirty="0"/>
              <a:t>ans </a:t>
            </a:r>
            <a:r>
              <a:rPr lang="fr-FR" b="1" dirty="0" smtClean="0"/>
              <a:t>  </a:t>
            </a:r>
            <a:r>
              <a:rPr lang="fr-FR" dirty="0" smtClean="0"/>
              <a:t>ou   </a:t>
            </a:r>
            <a:r>
              <a:rPr lang="fr-FR" b="1" dirty="0" smtClean="0"/>
              <a:t>&gt;40 </a:t>
            </a:r>
            <a:r>
              <a:rPr lang="fr-FR" b="1" dirty="0"/>
              <a:t>à 55 </a:t>
            </a:r>
            <a:r>
              <a:rPr lang="fr-FR" b="1" dirty="0" smtClean="0"/>
              <a:t>ans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746327" y="5659529"/>
            <a:ext cx="5298110" cy="35327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1158452" y="5050495"/>
            <a:ext cx="3295757" cy="40260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9254720" y="1426009"/>
            <a:ext cx="656844" cy="62035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1158452" y="4990056"/>
            <a:ext cx="5713883" cy="52318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3929946" y="6006253"/>
            <a:ext cx="1057022" cy="796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750 JA</a:t>
            </a:r>
            <a:endParaRPr lang="fr-FR" sz="1600" dirty="0"/>
          </a:p>
        </p:txBody>
      </p:sp>
      <p:sp>
        <p:nvSpPr>
          <p:cNvPr id="29" name="Ellipse 28"/>
          <p:cNvSpPr/>
          <p:nvPr/>
        </p:nvSpPr>
        <p:spPr>
          <a:xfrm>
            <a:off x="7097142" y="5990243"/>
            <a:ext cx="1057022" cy="796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650 JA</a:t>
            </a:r>
            <a:endParaRPr lang="fr-FR" sz="1600" dirty="0"/>
          </a:p>
        </p:txBody>
      </p:sp>
      <p:sp>
        <p:nvSpPr>
          <p:cNvPr id="30" name="Ellipse 29"/>
          <p:cNvSpPr/>
          <p:nvPr/>
        </p:nvSpPr>
        <p:spPr>
          <a:xfrm>
            <a:off x="8078132" y="6006254"/>
            <a:ext cx="1178520" cy="796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250 NA</a:t>
            </a:r>
            <a:endParaRPr lang="fr-FR" sz="16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58741" y="5372524"/>
            <a:ext cx="762269" cy="666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JA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8068134" y="4965034"/>
            <a:ext cx="762269" cy="666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NA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992640" y="5403286"/>
            <a:ext cx="762269" cy="666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NA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3640155" y="2046360"/>
            <a:ext cx="5556156" cy="4618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Plan d’entreprise viable et durable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006427" y="4181853"/>
            <a:ext cx="1668839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Eco-schéma de niveau 2 ou 3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ou</a:t>
            </a:r>
            <a:r>
              <a:rPr lang="fr-FR" b="1" dirty="0" smtClean="0"/>
              <a:t> </a:t>
            </a:r>
            <a:r>
              <a:rPr lang="fr-FR" dirty="0" smtClean="0"/>
              <a:t>Certification AB (100% SAU) ou HVE si hors PAC</a:t>
            </a:r>
            <a:endParaRPr lang="fr-FR" dirty="0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9254720" y="3038597"/>
            <a:ext cx="695558" cy="137129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6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0" y="0"/>
            <a:ext cx="12115709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DNJA Volet Trésorerie (pour les JA) : montants et conditions</a:t>
            </a:r>
            <a:endParaRPr lang="fr-FR" sz="23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417377" y="1013361"/>
            <a:ext cx="6173776" cy="50117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13" name="ZoneTexte 12"/>
          <p:cNvSpPr txBox="1"/>
          <p:nvPr/>
        </p:nvSpPr>
        <p:spPr>
          <a:xfrm>
            <a:off x="3426620" y="1222170"/>
            <a:ext cx="418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+mj-lt"/>
              </a:rPr>
              <a:t>Volet Trésorerie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668929" y="2819969"/>
            <a:ext cx="5556156" cy="666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+ Modulation Hors Cadre Familial : </a:t>
            </a:r>
            <a:r>
              <a:rPr lang="fr-FR" sz="2400" dirty="0" smtClean="0">
                <a:solidFill>
                  <a:schemeClr val="tx1"/>
                </a:solidFill>
              </a:rPr>
              <a:t>5 500 €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624267" y="1969392"/>
            <a:ext cx="5556156" cy="666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+ Modulation </a:t>
            </a:r>
            <a:r>
              <a:rPr lang="fr-FR" sz="2400" dirty="0" smtClean="0">
                <a:solidFill>
                  <a:schemeClr val="tx1"/>
                </a:solidFill>
              </a:rPr>
              <a:t>Reprise AB 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r>
              <a:rPr lang="fr-FR" sz="2400" dirty="0" smtClean="0">
                <a:solidFill>
                  <a:schemeClr val="tx1"/>
                </a:solidFill>
              </a:rPr>
              <a:t>4 000€/10 000 €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690605" y="4576726"/>
            <a:ext cx="1823843" cy="12170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Socle </a:t>
            </a:r>
            <a:r>
              <a:rPr lang="fr-FR" sz="2400" dirty="0" smtClean="0">
                <a:solidFill>
                  <a:schemeClr val="tx1"/>
                </a:solidFill>
              </a:rPr>
              <a:t>Plaine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 </a:t>
            </a:r>
            <a:endParaRPr lang="fr-FR" sz="2400" dirty="0">
              <a:solidFill>
                <a:schemeClr val="tx1"/>
              </a:solidFill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13 </a:t>
            </a:r>
            <a:r>
              <a:rPr lang="fr-FR" sz="2400" dirty="0">
                <a:solidFill>
                  <a:schemeClr val="tx1"/>
                </a:solidFill>
              </a:rPr>
              <a:t>000 €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687758" y="4280354"/>
            <a:ext cx="1568793" cy="15088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Socle </a:t>
            </a:r>
            <a:r>
              <a:rPr lang="fr-FR" sz="2400" dirty="0" smtClean="0">
                <a:solidFill>
                  <a:schemeClr val="tx1"/>
                </a:solidFill>
              </a:rPr>
              <a:t>ZDS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 </a:t>
            </a:r>
            <a:endParaRPr lang="fr-FR" sz="2400" dirty="0">
              <a:solidFill>
                <a:schemeClr val="tx1"/>
              </a:solidFill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15 </a:t>
            </a:r>
            <a:r>
              <a:rPr lang="fr-FR" sz="2400" dirty="0">
                <a:solidFill>
                  <a:schemeClr val="tx1"/>
                </a:solidFill>
              </a:rPr>
              <a:t>000 €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6367258" y="3961949"/>
            <a:ext cx="1741537" cy="18272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Socle </a:t>
            </a:r>
            <a:r>
              <a:rPr lang="fr-FR" sz="2400" dirty="0" smtClean="0">
                <a:solidFill>
                  <a:schemeClr val="tx1"/>
                </a:solidFill>
              </a:rPr>
              <a:t>Montagne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 </a:t>
            </a:r>
            <a:endParaRPr lang="fr-FR" sz="2400" dirty="0">
              <a:solidFill>
                <a:schemeClr val="tx1"/>
              </a:solidFill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17 </a:t>
            </a:r>
            <a:r>
              <a:rPr lang="fr-FR" sz="2400" dirty="0">
                <a:solidFill>
                  <a:schemeClr val="tx1"/>
                </a:solidFill>
              </a:rPr>
              <a:t>000 €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644436" y="6294062"/>
            <a:ext cx="853920" cy="43582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682709" y="6252167"/>
            <a:ext cx="960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Dotation moyenne = 19 300 € par installation (mini 13 000 €, maxi 32 500 €)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1337" y="1084397"/>
            <a:ext cx="1889283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Reprise 100% AB &gt;5ha : </a:t>
            </a:r>
            <a:r>
              <a:rPr lang="fr-FR" sz="1600" dirty="0" smtClean="0">
                <a:sym typeface="Wingdings" panose="05000000000000000000" pitchFamily="2" charset="2"/>
              </a:rPr>
              <a:t>10 </a:t>
            </a:r>
            <a:r>
              <a:rPr lang="fr-FR" sz="1600" dirty="0">
                <a:sym typeface="Wingdings" panose="05000000000000000000" pitchFamily="2" charset="2"/>
              </a:rPr>
              <a:t>000€ </a:t>
            </a:r>
            <a:endParaRPr lang="fr-FR" sz="1600" dirty="0" smtClean="0">
              <a:sym typeface="Wingdings" panose="05000000000000000000" pitchFamily="2" charset="2"/>
            </a:endParaRPr>
          </a:p>
          <a:p>
            <a:r>
              <a:rPr lang="fr-FR" sz="1600" b="1" dirty="0" smtClean="0">
                <a:sym typeface="Wingdings" panose="05000000000000000000" pitchFamily="2" charset="2"/>
              </a:rPr>
              <a:t>OU</a:t>
            </a:r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dirty="0" smtClean="0"/>
              <a:t>Reprise </a:t>
            </a:r>
            <a:r>
              <a:rPr lang="fr-FR" sz="1600" dirty="0"/>
              <a:t>AB </a:t>
            </a:r>
            <a:r>
              <a:rPr lang="fr-FR" sz="1600" dirty="0" smtClean="0"/>
              <a:t>autre (&lt;5ha, &lt;100% ou friches</a:t>
            </a:r>
            <a:r>
              <a:rPr lang="fr-FR" sz="1600" dirty="0" smtClean="0">
                <a:sym typeface="Wingdings" panose="05000000000000000000" pitchFamily="2" charset="2"/>
              </a:rPr>
              <a:t>) : 4 000€</a:t>
            </a:r>
            <a:r>
              <a:rPr lang="fr-FR" sz="1600" dirty="0">
                <a:sym typeface="Wingdings" panose="05000000000000000000" pitchFamily="2" charset="2"/>
              </a:rPr>
              <a:t>	</a:t>
            </a:r>
            <a:endParaRPr lang="fr-FR" sz="16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1833742" y="2315640"/>
            <a:ext cx="687714" cy="589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982542" y="1593188"/>
            <a:ext cx="3028345" cy="40318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fr-FR" sz="1600" dirty="0"/>
          </a:p>
          <a:p>
            <a:pPr marL="285750" lvl="0" indent="-285750">
              <a:buFontTx/>
              <a:buChar char="-"/>
            </a:pPr>
            <a:r>
              <a:rPr lang="fr-FR" sz="1600" dirty="0" smtClean="0"/>
              <a:t>installation </a:t>
            </a:r>
            <a:r>
              <a:rPr lang="fr-FR" sz="1600" dirty="0"/>
              <a:t>en individuel ou par création de société : l’exploitant précédent n’est ni père/mère, ni conjoint (marié, pacsé), ni père/mère du conjoint – pour 90% mini de la surface déclarée permettant l’assujettissement MSA</a:t>
            </a:r>
          </a:p>
          <a:p>
            <a:pPr marL="285750" lvl="0" indent="-285750">
              <a:buFontTx/>
              <a:buChar char="-"/>
            </a:pPr>
            <a:r>
              <a:rPr lang="fr-FR" sz="1600" dirty="0" smtClean="0"/>
              <a:t>installation </a:t>
            </a:r>
            <a:r>
              <a:rPr lang="fr-FR" sz="1600" dirty="0"/>
              <a:t>par rachat de société existante : rachat de parts sociales auprès d’associés hors </a:t>
            </a:r>
            <a:r>
              <a:rPr lang="fr-FR" sz="1600" dirty="0" smtClean="0"/>
              <a:t>père/mère/frère/sœur/conjoint/ père ou mère du conjoint </a:t>
            </a:r>
            <a:r>
              <a:rPr lang="fr-FR" sz="1600" dirty="0"/>
              <a:t>du bénéficiaire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15157" y="3730129"/>
            <a:ext cx="161858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Zone d'installation = siège de l'exploitation + au moins 80 % des surfaces exploitées dans une même zone indiquée 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8348014" y="3143187"/>
            <a:ext cx="494691" cy="980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10223182" y="887622"/>
            <a:ext cx="1068734" cy="785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375 JA</a:t>
            </a:r>
            <a:endParaRPr lang="fr-FR" sz="1600" dirty="0"/>
          </a:p>
        </p:txBody>
      </p:sp>
      <p:sp>
        <p:nvSpPr>
          <p:cNvPr id="27" name="Ellipse 26"/>
          <p:cNvSpPr/>
          <p:nvPr/>
        </p:nvSpPr>
        <p:spPr>
          <a:xfrm>
            <a:off x="1922136" y="643812"/>
            <a:ext cx="1036670" cy="79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80 JA</a:t>
            </a:r>
            <a:endParaRPr lang="fr-FR" sz="1600" dirty="0"/>
          </a:p>
        </p:txBody>
      </p:sp>
      <p:sp>
        <p:nvSpPr>
          <p:cNvPr id="28" name="Ellipse 27"/>
          <p:cNvSpPr/>
          <p:nvPr/>
        </p:nvSpPr>
        <p:spPr>
          <a:xfrm>
            <a:off x="1003598" y="2601671"/>
            <a:ext cx="1136208" cy="796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 215 JA</a:t>
            </a:r>
            <a:endParaRPr lang="fr-FR" sz="1600" dirty="0"/>
          </a:p>
        </p:txBody>
      </p:sp>
      <p:sp>
        <p:nvSpPr>
          <p:cNvPr id="8" name="Accolade ouvrante 7"/>
          <p:cNvSpPr/>
          <p:nvPr/>
        </p:nvSpPr>
        <p:spPr>
          <a:xfrm>
            <a:off x="1879661" y="3961949"/>
            <a:ext cx="342919" cy="1886494"/>
          </a:xfrm>
          <a:prstGeom prst="leftBrace">
            <a:avLst>
              <a:gd name="adj1" fmla="val 8333"/>
              <a:gd name="adj2" fmla="val 49371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5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09893" y="1269654"/>
            <a:ext cx="1656184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Parts sociales société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898552" y="3163626"/>
            <a:ext cx="1869574" cy="892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Foncier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859282" y="1233017"/>
            <a:ext cx="1904120" cy="8737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Matériel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446592" y="2155514"/>
            <a:ext cx="198546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Parts sociales </a:t>
            </a:r>
            <a:r>
              <a:rPr lang="fr-FR" dirty="0" smtClean="0">
                <a:solidFill>
                  <a:schemeClr val="tx1"/>
                </a:solidFill>
              </a:rPr>
              <a:t>Coopératives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57806" y="2854329"/>
            <a:ext cx="1656184" cy="15025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Bâtiments (hors habitation)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446592" y="4314028"/>
            <a:ext cx="198546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Matériel végétal (vigne, </a:t>
            </a:r>
            <a:r>
              <a:rPr lang="fr-FR" dirty="0" err="1">
                <a:solidFill>
                  <a:schemeClr val="tx1"/>
                </a:solidFill>
              </a:rPr>
              <a:t>arbo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009893" y="5068673"/>
            <a:ext cx="1656184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Cheptel</a:t>
            </a: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0" y="14238"/>
            <a:ext cx="10668000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DNJA 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Volet Outil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de production (pour les JA et NA) 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: Assiette éligible</a:t>
            </a:r>
            <a:endParaRPr lang="fr-FR" sz="2400" b="1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989059" y="5068673"/>
            <a:ext cx="1789956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Services de remplacement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981016" y="1269654"/>
            <a:ext cx="1960663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Parts sociales société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928929" y="2854329"/>
            <a:ext cx="1960663" cy="15025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Bâtiments </a:t>
            </a:r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>
                <a:solidFill>
                  <a:schemeClr val="tx1"/>
                </a:solidFill>
              </a:rPr>
              <a:t>hors habitation)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981016" y="5068673"/>
            <a:ext cx="1960663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Cheptel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341191" y="3706453"/>
            <a:ext cx="3715172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Acquisition en propre et en société</a:t>
            </a:r>
          </a:p>
          <a:p>
            <a:pPr marL="285750" indent="-285750">
              <a:buFontTx/>
              <a:buChar char="-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Plafonné à 50 000 €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8304904" y="1360315"/>
            <a:ext cx="3668873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Investissement neuf et occasion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Achat parts sociales et factures annuelles CUMA des 4 premières années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Plafonné à 80 000 €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8341191" y="5695731"/>
            <a:ext cx="2931875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Cotisation 4 premières années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7808882" y="1755283"/>
            <a:ext cx="434929" cy="33749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813606" y="3695194"/>
            <a:ext cx="466492" cy="32822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824495" y="5658108"/>
            <a:ext cx="455603" cy="21609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4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8295410" y="1092013"/>
            <a:ext cx="1890082" cy="45238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3" name="Rectangle 42"/>
          <p:cNvSpPr/>
          <p:nvPr/>
        </p:nvSpPr>
        <p:spPr>
          <a:xfrm>
            <a:off x="1191669" y="5141061"/>
            <a:ext cx="855994" cy="5071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2" name="Rectangle 61"/>
          <p:cNvSpPr/>
          <p:nvPr/>
        </p:nvSpPr>
        <p:spPr>
          <a:xfrm>
            <a:off x="3849948" y="3807375"/>
            <a:ext cx="871498" cy="1661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3" name="Rectangle 62"/>
          <p:cNvSpPr/>
          <p:nvPr/>
        </p:nvSpPr>
        <p:spPr>
          <a:xfrm>
            <a:off x="2951852" y="4433997"/>
            <a:ext cx="871498" cy="1226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4" name="Rectangle 63"/>
          <p:cNvSpPr/>
          <p:nvPr/>
        </p:nvSpPr>
        <p:spPr>
          <a:xfrm>
            <a:off x="4741093" y="3240977"/>
            <a:ext cx="871498" cy="2404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5" name="Rectangle 64"/>
          <p:cNvSpPr/>
          <p:nvPr/>
        </p:nvSpPr>
        <p:spPr>
          <a:xfrm>
            <a:off x="2056632" y="4794460"/>
            <a:ext cx="889054" cy="8662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6" name="Rectangle 65"/>
          <p:cNvSpPr/>
          <p:nvPr/>
        </p:nvSpPr>
        <p:spPr>
          <a:xfrm>
            <a:off x="5629646" y="2685985"/>
            <a:ext cx="871498" cy="2966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7" name="Rectangle 66"/>
          <p:cNvSpPr/>
          <p:nvPr/>
        </p:nvSpPr>
        <p:spPr>
          <a:xfrm>
            <a:off x="7408242" y="1576136"/>
            <a:ext cx="871498" cy="4076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8" name="Rectangle 67"/>
          <p:cNvSpPr/>
          <p:nvPr/>
        </p:nvSpPr>
        <p:spPr>
          <a:xfrm>
            <a:off x="6523493" y="2098218"/>
            <a:ext cx="871498" cy="35411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48829" y="1345574"/>
            <a:ext cx="20304" cy="4318065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17729" y="888581"/>
            <a:ext cx="315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Montant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des modulations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594657" y="5644023"/>
            <a:ext cx="1538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Montant de 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l’outil de production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81037" y="5280538"/>
            <a:ext cx="871498" cy="3783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1" name="Rectangle 30"/>
          <p:cNvSpPr/>
          <p:nvPr/>
        </p:nvSpPr>
        <p:spPr>
          <a:xfrm>
            <a:off x="3846457" y="4652724"/>
            <a:ext cx="871498" cy="1007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2" name="Rectangle 31"/>
          <p:cNvSpPr/>
          <p:nvPr/>
        </p:nvSpPr>
        <p:spPr>
          <a:xfrm>
            <a:off x="2951852" y="4871815"/>
            <a:ext cx="871498" cy="799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3" name="Rectangle 32"/>
          <p:cNvSpPr/>
          <p:nvPr/>
        </p:nvSpPr>
        <p:spPr>
          <a:xfrm>
            <a:off x="4738171" y="4455064"/>
            <a:ext cx="871498" cy="1200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4" name="Rectangle 33"/>
          <p:cNvSpPr/>
          <p:nvPr/>
        </p:nvSpPr>
        <p:spPr>
          <a:xfrm>
            <a:off x="2074188" y="5086134"/>
            <a:ext cx="871498" cy="585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5" name="Rectangle 34"/>
          <p:cNvSpPr/>
          <p:nvPr/>
        </p:nvSpPr>
        <p:spPr>
          <a:xfrm>
            <a:off x="5619014" y="4202744"/>
            <a:ext cx="871498" cy="14477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0" name="Titre 2"/>
          <p:cNvSpPr txBox="1">
            <a:spLocks/>
          </p:cNvSpPr>
          <p:nvPr/>
        </p:nvSpPr>
        <p:spPr>
          <a:xfrm>
            <a:off x="0" y="0"/>
            <a:ext cx="10668000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DNJA Volet Outil de production (pour les JA et NA) : montants et conditions</a:t>
            </a:r>
            <a:endParaRPr lang="fr-FR" sz="2400" b="1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268" y="6056937"/>
            <a:ext cx="214409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INELIGIBLE &lt; 50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€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220040" y="5268591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4 000€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133475" y="5077787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5 000 €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994339" y="4892110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6 000 €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833299" y="4667991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 000 €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794564" y="4435734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8 000 €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670810" y="4183876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9 000 €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73164" y="5690411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0 k€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827925" y="5707907"/>
            <a:ext cx="102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75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€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642869" y="5725471"/>
            <a:ext cx="102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100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€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546795" y="5724598"/>
            <a:ext cx="102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125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€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448588" y="5721413"/>
            <a:ext cx="102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150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€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397121" y="5724965"/>
            <a:ext cx="102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175 k€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249484" y="5724844"/>
            <a:ext cx="169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200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€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24929" y="6075115"/>
            <a:ext cx="221112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PLAFOND &gt; 250 k€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184095" y="5721661"/>
            <a:ext cx="169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225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€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022594" y="5716831"/>
            <a:ext cx="169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250 k€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20223128">
            <a:off x="3925027" y="2181296"/>
            <a:ext cx="242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Projets avec Herbivores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247562" y="4837568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4 400 €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146669" y="4470972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6 600 €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3007210" y="4116510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8 800 €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828765" y="3482360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11 000 €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4771703" y="2969762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13 200 €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632977" y="2376611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15 400 €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6514781" y="1810179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17 600 €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7454115" y="1284914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19 800 €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8795841" y="780668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22 000 €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0371561" y="3639558"/>
            <a:ext cx="1804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Sans herbivore</a:t>
            </a:r>
          </a:p>
          <a:p>
            <a:r>
              <a:rPr lang="fr-FR" dirty="0" smtClean="0"/>
              <a:t>Mini 4 000€</a:t>
            </a:r>
          </a:p>
          <a:p>
            <a:r>
              <a:rPr lang="fr-FR" dirty="0" smtClean="0"/>
              <a:t>Maxi 12 000€</a:t>
            </a:r>
            <a:endParaRPr lang="fr-FR" dirty="0"/>
          </a:p>
        </p:txBody>
      </p:sp>
      <p:sp>
        <p:nvSpPr>
          <p:cNvPr id="82" name="ZoneTexte 81"/>
          <p:cNvSpPr txBox="1"/>
          <p:nvPr/>
        </p:nvSpPr>
        <p:spPr>
          <a:xfrm>
            <a:off x="10379012" y="1485656"/>
            <a:ext cx="172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herbivores</a:t>
            </a:r>
          </a:p>
          <a:p>
            <a:r>
              <a:rPr lang="fr-FR" dirty="0" smtClean="0"/>
              <a:t>Mini 4 400€</a:t>
            </a:r>
          </a:p>
          <a:p>
            <a:r>
              <a:rPr lang="fr-FR" dirty="0" smtClean="0"/>
              <a:t>Maxi 22 </a:t>
            </a:r>
            <a:r>
              <a:rPr lang="fr-FR" dirty="0"/>
              <a:t>000€</a:t>
            </a:r>
          </a:p>
          <a:p>
            <a:endParaRPr lang="fr-FR" dirty="0"/>
          </a:p>
        </p:txBody>
      </p:sp>
      <p:sp>
        <p:nvSpPr>
          <p:cNvPr id="84" name="Rectangle 83"/>
          <p:cNvSpPr/>
          <p:nvPr/>
        </p:nvSpPr>
        <p:spPr>
          <a:xfrm>
            <a:off x="6513875" y="3932663"/>
            <a:ext cx="887421" cy="1712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2" name="ZoneTexte 51"/>
          <p:cNvSpPr txBox="1"/>
          <p:nvPr/>
        </p:nvSpPr>
        <p:spPr>
          <a:xfrm>
            <a:off x="6538883" y="3929894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10 000 €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 rot="20193927">
            <a:off x="5206265" y="4584865"/>
            <a:ext cx="259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Projets sans Herbivore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286794" y="3545676"/>
            <a:ext cx="1863267" cy="21041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8" name="Rectangle 87"/>
          <p:cNvSpPr/>
          <p:nvPr/>
        </p:nvSpPr>
        <p:spPr>
          <a:xfrm>
            <a:off x="7397701" y="3807375"/>
            <a:ext cx="866109" cy="1845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5" name="ZoneTexte 84"/>
          <p:cNvSpPr txBox="1"/>
          <p:nvPr/>
        </p:nvSpPr>
        <p:spPr>
          <a:xfrm>
            <a:off x="7418887" y="3766884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11 000 €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8813303" y="3546947"/>
            <a:ext cx="899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12 000 €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572081" y="5648769"/>
            <a:ext cx="10428381" cy="1933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lèche droite 93"/>
          <p:cNvSpPr/>
          <p:nvPr/>
        </p:nvSpPr>
        <p:spPr>
          <a:xfrm>
            <a:off x="345788" y="6466978"/>
            <a:ext cx="1034095" cy="43582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ZoneTexte 94"/>
          <p:cNvSpPr txBox="1"/>
          <p:nvPr/>
        </p:nvSpPr>
        <p:spPr>
          <a:xfrm>
            <a:off x="1497831" y="6466978"/>
            <a:ext cx="10635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Dotation moyenne = 14 200 € par installation (mini 4 000 €/4 400€, maxi 12 000€/22 000 €)</a:t>
            </a:r>
            <a:endParaRPr lang="fr-FR" sz="2000" dirty="0"/>
          </a:p>
        </p:txBody>
      </p:sp>
      <p:sp>
        <p:nvSpPr>
          <p:cNvPr id="96" name="ZoneTexte 95"/>
          <p:cNvSpPr txBox="1"/>
          <p:nvPr/>
        </p:nvSpPr>
        <p:spPr>
          <a:xfrm>
            <a:off x="1014816" y="1496863"/>
            <a:ext cx="2151079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Minimum </a:t>
            </a:r>
            <a:r>
              <a:rPr lang="fr-FR" sz="1600" dirty="0"/>
              <a:t>d’élevage d’herbivores destinés à la </a:t>
            </a:r>
            <a:r>
              <a:rPr lang="fr-FR" sz="1600" dirty="0" smtClean="0"/>
              <a:t>reproduction :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Vaches allaitantes/laitières &gt; 36 mois (10 UGB)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Brebis (6 UGB)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Chèvres (6 </a:t>
            </a:r>
            <a:r>
              <a:rPr lang="fr-FR" sz="1600" b="1" dirty="0"/>
              <a:t>UGB</a:t>
            </a:r>
            <a:r>
              <a:rPr lang="fr-FR" sz="1600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Chevaux (10 UGB)</a:t>
            </a:r>
          </a:p>
          <a:p>
            <a:pPr marL="285750" indent="-285750">
              <a:buFontTx/>
              <a:buChar char="-"/>
            </a:pPr>
            <a:endParaRPr lang="fr-FR" sz="1600" b="1" dirty="0"/>
          </a:p>
        </p:txBody>
      </p:sp>
      <p:cxnSp>
        <p:nvCxnSpPr>
          <p:cNvPr id="97" name="Connecteur droit avec flèche 96"/>
          <p:cNvCxnSpPr/>
          <p:nvPr/>
        </p:nvCxnSpPr>
        <p:spPr>
          <a:xfrm flipH="1" flipV="1">
            <a:off x="3194875" y="2277028"/>
            <a:ext cx="1253713" cy="14939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e 89"/>
          <p:cNvSpPr/>
          <p:nvPr/>
        </p:nvSpPr>
        <p:spPr>
          <a:xfrm>
            <a:off x="3012752" y="1198907"/>
            <a:ext cx="1451037" cy="741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Objectif  500 JA/NA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8197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 txBox="1">
            <a:spLocks/>
          </p:cNvSpPr>
          <p:nvPr/>
        </p:nvSpPr>
        <p:spPr>
          <a:xfrm>
            <a:off x="0" y="0"/>
            <a:ext cx="12115709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Simulations JA</a:t>
            </a:r>
            <a:endParaRPr lang="fr-FR" sz="23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094981"/>
              </p:ext>
            </p:extLst>
          </p:nvPr>
        </p:nvGraphicFramePr>
        <p:xfrm>
          <a:off x="490654" y="673908"/>
          <a:ext cx="11493190" cy="612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necteur droit 3"/>
          <p:cNvCxnSpPr/>
          <p:nvPr/>
        </p:nvCxnSpPr>
        <p:spPr>
          <a:xfrm flipH="1" flipV="1">
            <a:off x="8593362" y="1360449"/>
            <a:ext cx="44605" cy="5077523"/>
          </a:xfrm>
          <a:prstGeom prst="line">
            <a:avLst/>
          </a:prstGeom>
          <a:ln w="19050" cmpd="sng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99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305552"/>
              </p:ext>
            </p:extLst>
          </p:nvPr>
        </p:nvGraphicFramePr>
        <p:xfrm>
          <a:off x="438912" y="673908"/>
          <a:ext cx="11430000" cy="618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cteur droit 5"/>
          <p:cNvCxnSpPr/>
          <p:nvPr/>
        </p:nvCxnSpPr>
        <p:spPr>
          <a:xfrm flipV="1">
            <a:off x="8957022" y="1450428"/>
            <a:ext cx="8302" cy="46681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2"/>
          <p:cNvSpPr txBox="1">
            <a:spLocks/>
          </p:cNvSpPr>
          <p:nvPr/>
        </p:nvSpPr>
        <p:spPr>
          <a:xfrm>
            <a:off x="0" y="0"/>
            <a:ext cx="12115709" cy="673908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3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DejaVu Sans" panose="020B0603030804020204" pitchFamily="34" charset="0"/>
              </a:rPr>
              <a:t>Simulations JA</a:t>
            </a:r>
            <a:endParaRPr lang="fr-FR" sz="23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698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12490</TotalTime>
  <Words>1274</Words>
  <Application>Microsoft Office PowerPoint</Application>
  <PresentationFormat>Grand écran</PresentationFormat>
  <Paragraphs>308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Yu Gothic UI Light</vt:lpstr>
      <vt:lpstr>Arial</vt:lpstr>
      <vt:lpstr>Calibri</vt:lpstr>
      <vt:lpstr>Calibri Light</vt:lpstr>
      <vt:lpstr>Century Gothic</vt:lpstr>
      <vt:lpstr>DejaVu Sans</vt:lpstr>
      <vt:lpstr>Wingdings</vt:lpstr>
      <vt:lpstr>Thème Office</vt:lpstr>
      <vt:lpstr>Elaboration du Plan Stratégique Regional (PSR)    CRIT – 20 octobre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Région Nouvelle-Aquitaine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ILBERT</dc:creator>
  <cp:lastModifiedBy>Marie-Laure LAGARDE</cp:lastModifiedBy>
  <cp:revision>233</cp:revision>
  <cp:lastPrinted>2022-10-18T15:56:26Z</cp:lastPrinted>
  <dcterms:created xsi:type="dcterms:W3CDTF">2021-07-16T08:56:29Z</dcterms:created>
  <dcterms:modified xsi:type="dcterms:W3CDTF">2022-10-21T14:46:59Z</dcterms:modified>
</cp:coreProperties>
</file>